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48" r:id="rId5"/>
  </p:sldMasterIdLst>
  <p:notesMasterIdLst>
    <p:notesMasterId r:id="rId43"/>
  </p:notesMasterIdLst>
  <p:handoutMasterIdLst>
    <p:handoutMasterId r:id="rId44"/>
  </p:handoutMasterIdLst>
  <p:sldIdLst>
    <p:sldId id="258" r:id="rId6"/>
    <p:sldId id="298" r:id="rId7"/>
    <p:sldId id="274" r:id="rId8"/>
    <p:sldId id="335" r:id="rId9"/>
    <p:sldId id="312" r:id="rId10"/>
    <p:sldId id="285" r:id="rId11"/>
    <p:sldId id="328" r:id="rId12"/>
    <p:sldId id="304" r:id="rId13"/>
    <p:sldId id="319" r:id="rId14"/>
    <p:sldId id="305" r:id="rId15"/>
    <p:sldId id="324" r:id="rId16"/>
    <p:sldId id="306" r:id="rId17"/>
    <p:sldId id="302" r:id="rId18"/>
    <p:sldId id="309" r:id="rId19"/>
    <p:sldId id="310" r:id="rId20"/>
    <p:sldId id="311" r:id="rId21"/>
    <p:sldId id="313" r:id="rId22"/>
    <p:sldId id="314" r:id="rId23"/>
    <p:sldId id="315" r:id="rId24"/>
    <p:sldId id="316" r:id="rId25"/>
    <p:sldId id="317" r:id="rId26"/>
    <p:sldId id="318" r:id="rId27"/>
    <p:sldId id="325" r:id="rId28"/>
    <p:sldId id="283" r:id="rId29"/>
    <p:sldId id="308" r:id="rId30"/>
    <p:sldId id="277" r:id="rId31"/>
    <p:sldId id="290" r:id="rId32"/>
    <p:sldId id="282" r:id="rId33"/>
    <p:sldId id="275" r:id="rId34"/>
    <p:sldId id="329" r:id="rId35"/>
    <p:sldId id="332" r:id="rId36"/>
    <p:sldId id="330" r:id="rId37"/>
    <p:sldId id="320" r:id="rId38"/>
    <p:sldId id="321" r:id="rId39"/>
    <p:sldId id="300" r:id="rId40"/>
    <p:sldId id="334" r:id="rId41"/>
    <p:sldId id="33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land Drain, Sarah" initials="BS" lastIdx="5" clrIdx="6">
    <p:extLst>
      <p:ext uri="{19B8F6BF-5375-455C-9EA6-DF929625EA0E}">
        <p15:presenceInfo xmlns:p15="http://schemas.microsoft.com/office/powerpoint/2012/main" userId="S::sboland823@email.4cd.edu::05a26baf-1c38-44b7-81bf-ea6c9e0fefc5" providerId="AD"/>
      </p:ext>
    </p:extLst>
  </p:cmAuthor>
  <p:cmAuthor id="1" name="Lawrence, Demetria" initials="LD" lastIdx="6" clrIdx="0">
    <p:extLst>
      <p:ext uri="{19B8F6BF-5375-455C-9EA6-DF929625EA0E}">
        <p15:presenceInfo xmlns:p15="http://schemas.microsoft.com/office/powerpoint/2012/main" userId="S::dlawrence293@email.4cd.edu::9de9465c-3ee3-4725-8e6f-1eac8076bf96" providerId="AD"/>
      </p:ext>
    </p:extLst>
  </p:cmAuthor>
  <p:cmAuthor id="8" name="Guest User" initials="GU [2]" lastIdx="1" clrIdx="7">
    <p:extLst>
      <p:ext uri="{19B8F6BF-5375-455C-9EA6-DF929625EA0E}">
        <p15:presenceInfo xmlns:p15="http://schemas.microsoft.com/office/powerpoint/2012/main" userId="S::urn:spo:anon#ac102208a43034f174e5941e19bddbb8b6a3933eaadf03e0a85b67c55eb588ae::" providerId="AD"/>
      </p:ext>
    </p:extLst>
  </p:cmAuthor>
  <p:cmAuthor id="2" name="Guest User" initials="GU" lastIdx="3" clrIdx="1">
    <p:extLst>
      <p:ext uri="{19B8F6BF-5375-455C-9EA6-DF929625EA0E}">
        <p15:presenceInfo xmlns:p15="http://schemas.microsoft.com/office/powerpoint/2012/main" userId="S::urn:spo:anon#a036f83e8089439fe5145c9e466c4a0e90d8950ed915cbaffee9cc02852a4d0c::" providerId="AD"/>
      </p:ext>
    </p:extLst>
  </p:cmAuthor>
  <p:cmAuthor id="3" name="Decker, Evan" initials="DE" lastIdx="6" clrIdx="2">
    <p:extLst>
      <p:ext uri="{19B8F6BF-5375-455C-9EA6-DF929625EA0E}">
        <p15:presenceInfo xmlns:p15="http://schemas.microsoft.com/office/powerpoint/2012/main" userId="S::edecker049@email.4cd.edu::13ddc58d-47f4-4697-ba61-d0e34142d941" providerId="AD"/>
      </p:ext>
    </p:extLst>
  </p:cmAuthor>
  <p:cmAuthor id="4" name="Demetria Lawrence" initials="DL" lastIdx="2" clrIdx="3">
    <p:extLst>
      <p:ext uri="{19B8F6BF-5375-455C-9EA6-DF929625EA0E}">
        <p15:presenceInfo xmlns:p15="http://schemas.microsoft.com/office/powerpoint/2012/main" userId="Demetria Lawrence" providerId="None"/>
      </p:ext>
    </p:extLst>
  </p:cmAuthor>
  <p:cmAuthor id="5" name="Gonzalez, Lorena" initials="GL" lastIdx="2" clrIdx="4">
    <p:extLst>
      <p:ext uri="{19B8F6BF-5375-455C-9EA6-DF929625EA0E}">
        <p15:presenceInfo xmlns:p15="http://schemas.microsoft.com/office/powerpoint/2012/main" userId="S::lgonzalez374@email.4cd.edu::fe13d780-19e7-4288-b809-399f9872e99f" providerId="AD"/>
      </p:ext>
    </p:extLst>
  </p:cmAuthor>
  <p:cmAuthor id="6" name="Alexander, Leslie" initials="AL" lastIdx="11" clrIdx="5">
    <p:extLst>
      <p:ext uri="{19B8F6BF-5375-455C-9EA6-DF929625EA0E}">
        <p15:presenceInfo xmlns:p15="http://schemas.microsoft.com/office/powerpoint/2012/main" userId="S::lalexander362@email.4cd.edu::e7ea35f8-5551-4ad9-a57f-f8107d9cd7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C6C"/>
    <a:srgbClr val="007BB4"/>
    <a:srgbClr val="EF9021"/>
    <a:srgbClr val="1E427D"/>
    <a:srgbClr val="C2F097"/>
    <a:srgbClr val="FCFC90"/>
    <a:srgbClr val="823486"/>
    <a:srgbClr val="6D9D40"/>
    <a:srgbClr val="CC1B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4" dt="2020-08-20T19:10:58.481"/>
    <p1510:client id="{00000000-0000-0000-0000-000000000000}" v="32" dt="2021-04-20T18:06:45.407"/>
    <p1510:client id="{0138E0E2-8280-B62E-9964-AC2686D2CA34}" v="1" dt="2020-10-22T15:57:24.940"/>
    <p1510:client id="{02FE88CA-D256-A091-2ED2-72F9606B9984}" v="103" dt="2021-04-22T21:42:50.399"/>
    <p1510:client id="{0442A3A2-5B8C-D653-DDFC-E04C9A01BB30}" v="331" dt="2020-10-22T15:38:35.906"/>
    <p1510:client id="{05167FD7-85CC-88F7-594D-D38335BDB789}" v="12" dt="2021-04-13T21:35:28.568"/>
    <p1510:client id="{0A7A4194-D94B-FA50-002E-D43CAFC61084}" v="252" dt="2020-10-20T22:39:02.244"/>
    <p1510:client id="{0B0E0422-26C3-199F-4449-6CEBAEFA29B2}" v="1" dt="2021-04-21T21:51:46.031"/>
    <p1510:client id="{0DB3FB9D-D862-7CE0-F1B0-CC7A72919A22}" v="17" dt="2020-10-22T21:51:17.215"/>
    <p1510:client id="{18F80434-33D0-6D0B-76C5-00009FF973D8}" v="42" dt="2021-04-14T23:18:39.435"/>
    <p1510:client id="{2196E430-349D-2E50-3332-FC2DC8AD869E}" v="32" dt="2021-04-14T19:56:32.425"/>
    <p1510:client id="{269AFA04-17D7-507A-22E4-FD5AF9C6CB8B}" v="74" dt="2021-04-21T20:29:49.164"/>
    <p1510:client id="{2EB53E0D-F74E-C920-F4E5-18C640A8767C}" v="990" dt="2021-04-08T18:38:33.733"/>
    <p1510:client id="{2EC0A575-7709-2EED-DC61-512B03D5DBD3}" v="246" dt="2021-04-13T20:58:39.766"/>
    <p1510:client id="{35C465CA-2390-398C-99B7-D1E622F3E3CF}" v="58" dt="2020-10-22T21:36:36.727"/>
    <p1510:client id="{3B1DA053-EEEB-477F-CCCD-053D524AED8C}" v="356" dt="2020-08-19T23:08:06.993"/>
    <p1510:client id="{3ED8C2C0-F801-915E-21E2-16A0FC3B9A02}" v="207" dt="2021-04-13T23:22:44.253"/>
    <p1510:client id="{4148BD9F-10A8-C000-0DA9-927EF25B986E}" v="1475" dt="2021-04-11T20:08:16.235"/>
    <p1510:client id="{4220EEFA-3EFA-E254-CEFB-3C0173B32F89}" v="66" dt="2021-04-20T18:02:25.742"/>
    <p1510:client id="{423DBE9F-C046-B000-D775-61C1280ECE9C}" v="513" dt="2021-04-14T18:57:38.161"/>
    <p1510:client id="{44D61B82-25B4-581D-2228-494FA28B2881}" v="24" dt="2020-10-21T16:06:19.839"/>
    <p1510:client id="{46DB59A6-406A-514D-F82D-F448A1B8BFA4}" v="2" dt="2021-04-26T16:31:25.600"/>
    <p1510:client id="{4A7E5F8C-7268-5B9A-ACC6-2ED829DF264F}" v="5" dt="2021-04-11T20:28:01.725"/>
    <p1510:client id="{4C1E8561-D057-B935-8594-A384DD0F7ADF}" v="18" dt="2021-04-14T16:35:22.116"/>
    <p1510:client id="{4C440E2D-1C15-3454-3095-D0279F987875}" v="25" dt="2021-04-14T21:21:41.008"/>
    <p1510:client id="{4E34C5AB-C499-41A9-B7A2-01C2CD61C76A}" v="5" dt="2021-04-20T18:03:27.584"/>
    <p1510:client id="{4F3CBE9F-C06B-C000-0DA9-9D86C680298D}" v="1" dt="2021-04-14T18:19:19.328"/>
    <p1510:client id="{5202703B-852A-C9AE-4DC6-411BFB6EE22E}" v="931" dt="2021-04-12T23:47:02.489"/>
    <p1510:client id="{55199533-6D1F-A262-1EB3-A85347763A14}" v="15" dt="2020-08-21T15:52:29.883"/>
    <p1510:client id="{56BAB013-B783-27C8-0257-359FC145055A}" v="49" dt="2020-08-19T19:33:37.859"/>
    <p1510:client id="{6151BC9F-20CA-B000-D722-BA2A2D7F9940}" v="1009" dt="2021-04-08T19:28:13.279"/>
    <p1510:client id="{6A5710AD-D8BA-B9D4-F621-B099FAF13C48}" v="105" dt="2020-08-20T03:33:20.355"/>
    <p1510:client id="{6F29C09F-5040-C000-0DA9-9C965F843C9A}" v="1" dt="2021-04-20T17:53:27.118"/>
    <p1510:client id="{713D1E28-ED05-473B-5643-0C46C56A14FA}" v="243" dt="2020-10-21T23:39:15.420"/>
    <p1510:client id="{7F9EC79F-008F-C000-0DA9-9BDAE3890E8B}" v="8" dt="2021-05-13T22:04:59.026"/>
    <p1510:client id="{85698DEB-CAC0-1D9B-CFE8-3EBFB41EB7AA}" v="19" vWet="19" dt="2021-04-26T16:31:25.565"/>
    <p1510:client id="{8606A12D-FC4C-8BE9-48CD-F172F625B92D}" v="1" dt="2020-08-20T21:20:57.260"/>
    <p1510:client id="{8E3ABE9F-205A-C000-0DA9-9FBEB7C5EBCF}" v="4" dt="2021-04-14T17:45:38.848"/>
    <p1510:client id="{8ED6461A-0403-42C3-E274-F7D45C2F20F5}" v="12" dt="2021-04-12T17:27:32.866"/>
    <p1510:client id="{9B32BE9F-E017-C000-12B8-8422856EBA15}" v="536" dt="2021-04-14T16:18:33.664"/>
    <p1510:client id="{A37031C5-4CFD-1A65-8C74-70EABE8B8E40}" v="1154" dt="2020-10-20T00:03:19.997"/>
    <p1510:client id="{A5678435-FBB8-258B-2186-8E5BE984088C}" v="10" dt="2020-10-22T17:15:10.019"/>
    <p1510:client id="{AA3ABE9F-F092-B000-D3CE-31F9EE79E41D}" v="283" dt="2021-04-14T17:49:21.335"/>
    <p1510:client id="{B05ABD9F-5070-C000-0DA9-935EFCB22719}" v="1" dt="2021-04-12T00:47:46.242"/>
    <p1510:client id="{B40BC59F-D05B-B000-D722-BC7232D74792}" v="1185" dt="2021-05-05T22:33:54.763"/>
    <p1510:client id="{B540DF5F-34D2-D1F4-0906-B586A097BBA2}" v="9" dt="2021-04-12T16:40:41.090"/>
    <p1510:client id="{B846BD9F-F06A-B000-D3CE-30DD171030B4}" v="1134" dt="2021-04-11T19:04:31.346"/>
    <p1510:client id="{B9892508-05BA-3C22-5950-45FBF6ABA046}" v="452" dt="2021-04-12T17:25:34.048"/>
    <p1510:client id="{BAEBB2CD-E5AA-7776-F4AE-7F85F5BEC07B}" v="1070" dt="2020-10-22T21:48:29.873"/>
    <p1510:client id="{BCB8B53C-B02D-4342-A21B-60AB6B053F83}" v="3" dt="2020-08-20T19:27:56.375"/>
    <p1510:client id="{BDB7F39A-ECF9-5877-26E5-C32BFE40CEFE}" v="3" dt="2021-04-12T18:03:43.595"/>
    <p1510:client id="{BE308F47-5419-A420-25B7-78F771ABAA69}" v="73" dt="2020-10-21T21:44:28.712"/>
    <p1510:client id="{C036DAF8-9823-42B8-0300-C7F237230C58}" v="1" dt="2021-04-12T17:48:23.513"/>
    <p1510:client id="{C3A87879-08B7-C581-C865-E13D578D4FE4}" v="1781" dt="2020-10-20T23:30:03.589"/>
    <p1510:client id="{C705BE9F-20AB-C000-0DA9-969A70E9CED6}" v="335" dt="2021-04-14T02:42:44.647"/>
    <p1510:client id="{C8E6BBE6-47F3-A40A-AB17-474052FA1210}" v="213" dt="2020-10-22T18:48:13.908"/>
    <p1510:client id="{E0F81FAE-180B-1F79-7801-90F6E906B5B3}" v="333" dt="2021-04-13T22:22:37.071"/>
    <p1510:client id="{E49D72B4-7B6F-EDE8-BE32-E3D891FAAA62}" v="3" dt="2020-08-20T16:00:35.699"/>
    <p1510:client id="{E4D9ED20-7223-901B-DB34-CC06CFDD09E8}" v="1469" dt="2020-10-22T16:09:46.378"/>
    <p1510:client id="{F03EBE9F-A03A-B000-D722-B5A23EB9EB99}" v="33" dt="2021-04-14T19:06:38.962"/>
    <p1510:client id="{F665B1BF-AA07-CF28-36EC-155EB1B535E9}" v="2" dt="2020-08-20T15:46:52.709"/>
    <p1510:client id="{F7A6BC9F-606F-B000-D722-BDCA30F2157D}" v="1219" dt="2021-04-09T21:15:57.814"/>
    <p1510:client id="{F831BE9F-2058-C000-0DA9-922A8ED89F58}" v="18" dt="2021-04-14T15:23:45.071"/>
    <p1510:client id="{FA55E75A-7463-4AE1-B395-934EAB8419F0}" v="2" dt="2021-04-12T16:37:03.816"/>
    <p1510:client id="{FC1F54C7-0613-E5D0-7FF5-2335FA44402B}" v="1394" dt="2021-04-14T21:35:54.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4-11T12:21:18.457" idx="5">
    <p:pos x="10" y="10"/>
    <p:text>I'm not sure how the meta-majors are meant to be presented? All on one slide? I've modified this with the changes Evan showed in the email a couple of weeks ago. Or individual slides? I've put an example on the next two.
</p:text>
    <p:extLst>
      <p:ext uri="{C676402C-5697-4E1C-873F-D02D1690AC5C}">
        <p15:threadingInfo xmlns:p15="http://schemas.microsoft.com/office/powerpoint/2012/main" timeZoneBias="420"/>
      </p:ext>
    </p:extLst>
  </p:cm>
  <p:cm authorId="3" dt="2021-04-13T13:52:43.024" idx="5">
    <p:pos x="10" y="106"/>
    <p:text>[@Alexander, Leslie] [@Ramos, Kelly]  can we use one of Kelly's images here?
</p:text>
    <p:extLst>
      <p:ext uri="{C676402C-5697-4E1C-873F-D02D1690AC5C}">
        <p15:threadingInfo xmlns:p15="http://schemas.microsoft.com/office/powerpoint/2012/main" timeZoneBias="420">
          <p15:parentCm authorId="6" idx="5"/>
        </p15:threadingInfo>
      </p:ext>
    </p:extLst>
  </p:cm>
  <p:cm authorId="3" dt="2021-04-13T14:49:24.252" idx="6">
    <p:pos x="10" y="202"/>
    <p:text>[@Alexander, Leslie] Please include Informtation Technology under CIS in applied technology.
</p:text>
    <p:extLst>
      <p:ext uri="{C676402C-5697-4E1C-873F-D02D1690AC5C}">
        <p15:threadingInfo xmlns:p15="http://schemas.microsoft.com/office/powerpoint/2012/main" timeZoneBias="420">
          <p15:parentCm authorId="6" idx="5"/>
        </p15:threadingInfo>
      </p:ext>
    </p:extLst>
  </p:cm>
  <p:cm authorId="6" dt="2021-04-11T12:48:51.063" idx="10">
    <p:pos x="106" y="106"/>
    <p:text>Also, do we need to get feedback? Or should we encourage people to give feedback at other times? I need help with this.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D9D53-9044-4F70-9E6C-F484C07E8E3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704262E-A7E2-41BD-ACB8-CB748DD685C2}">
      <dgm:prSet/>
      <dgm:spPr/>
      <dgm:t>
        <a:bodyPr/>
        <a:lstStyle/>
        <a:p>
          <a:r>
            <a:rPr lang="en-US" dirty="0"/>
            <a:t>All College Day FA21</a:t>
          </a:r>
        </a:p>
      </dgm:t>
    </dgm:pt>
    <dgm:pt modelId="{545BD2A2-9442-4396-B0AF-82B7E556F062}" type="parTrans" cxnId="{FD4132E5-04E0-45B1-BE37-EDB48AFDEBD7}">
      <dgm:prSet/>
      <dgm:spPr/>
      <dgm:t>
        <a:bodyPr/>
        <a:lstStyle/>
        <a:p>
          <a:endParaRPr lang="en-US"/>
        </a:p>
      </dgm:t>
    </dgm:pt>
    <dgm:pt modelId="{88045C30-09BF-455B-B094-C5C9D3B1BA6F}" type="sibTrans" cxnId="{FD4132E5-04E0-45B1-BE37-EDB48AFDEBD7}">
      <dgm:prSet/>
      <dgm:spPr/>
      <dgm:t>
        <a:bodyPr/>
        <a:lstStyle/>
        <a:p>
          <a:endParaRPr lang="en-US"/>
        </a:p>
      </dgm:t>
    </dgm:pt>
    <dgm:pt modelId="{52BE7708-FCC5-4882-B3F2-925DE0B053D9}">
      <dgm:prSet/>
      <dgm:spPr/>
      <dgm:t>
        <a:bodyPr/>
        <a:lstStyle/>
        <a:p>
          <a:r>
            <a:rPr lang="en-US" dirty="0"/>
            <a:t>Meta-Majors Forum</a:t>
          </a:r>
        </a:p>
      </dgm:t>
    </dgm:pt>
    <dgm:pt modelId="{442C0084-5171-4826-BEDD-EC3CAA84B6F0}" type="parTrans" cxnId="{6FCB0076-B575-4955-A5FB-42AF6A65BD95}">
      <dgm:prSet/>
      <dgm:spPr/>
      <dgm:t>
        <a:bodyPr/>
        <a:lstStyle/>
        <a:p>
          <a:endParaRPr lang="en-US"/>
        </a:p>
      </dgm:t>
    </dgm:pt>
    <dgm:pt modelId="{2307FBB7-822D-459E-8E68-B76B2D1826C4}" type="sibTrans" cxnId="{6FCB0076-B575-4955-A5FB-42AF6A65BD95}">
      <dgm:prSet/>
      <dgm:spPr/>
      <dgm:t>
        <a:bodyPr/>
        <a:lstStyle/>
        <a:p>
          <a:endParaRPr lang="en-US"/>
        </a:p>
      </dgm:t>
    </dgm:pt>
    <dgm:pt modelId="{056C7E53-8DDD-4C9C-93BE-01E782B6C595}">
      <dgm:prSet/>
      <dgm:spPr/>
      <dgm:t>
        <a:bodyPr/>
        <a:lstStyle/>
        <a:p>
          <a:r>
            <a:rPr lang="en-US" dirty="0"/>
            <a:t>21-22 Scale of Adoption</a:t>
          </a:r>
        </a:p>
      </dgm:t>
    </dgm:pt>
    <dgm:pt modelId="{4E662134-0B96-4386-AA5B-95600CCB8A36}" type="parTrans" cxnId="{01281CB9-2F4D-4F95-864B-148F9BC9E2DB}">
      <dgm:prSet/>
      <dgm:spPr/>
      <dgm:t>
        <a:bodyPr/>
        <a:lstStyle/>
        <a:p>
          <a:endParaRPr lang="en-US"/>
        </a:p>
      </dgm:t>
    </dgm:pt>
    <dgm:pt modelId="{D7BF7ACA-05BA-419C-9DF4-78DFAC63E639}" type="sibTrans" cxnId="{01281CB9-2F4D-4F95-864B-148F9BC9E2DB}">
      <dgm:prSet/>
      <dgm:spPr/>
      <dgm:t>
        <a:bodyPr/>
        <a:lstStyle/>
        <a:p>
          <a:endParaRPr lang="en-US"/>
        </a:p>
      </dgm:t>
    </dgm:pt>
    <dgm:pt modelId="{A6A8891D-B635-4935-B215-5FB77CCB9A5F}">
      <dgm:prSet/>
      <dgm:spPr/>
      <dgm:t>
        <a:bodyPr/>
        <a:lstStyle/>
        <a:p>
          <a:r>
            <a:rPr lang="en-US" dirty="0"/>
            <a:t>Spring 21 Retreat</a:t>
          </a:r>
        </a:p>
      </dgm:t>
    </dgm:pt>
    <dgm:pt modelId="{61353506-371F-4222-833E-CC93129A96BE}" type="parTrans" cxnId="{7C37E709-70DE-4171-9B83-7B5F31AC16D1}">
      <dgm:prSet/>
      <dgm:spPr/>
      <dgm:t>
        <a:bodyPr/>
        <a:lstStyle/>
        <a:p>
          <a:endParaRPr lang="en-US"/>
        </a:p>
      </dgm:t>
    </dgm:pt>
    <dgm:pt modelId="{D3780CB3-9795-4F84-8304-7D9E3EBD5F90}" type="sibTrans" cxnId="{7C37E709-70DE-4171-9B83-7B5F31AC16D1}">
      <dgm:prSet/>
      <dgm:spPr/>
      <dgm:t>
        <a:bodyPr/>
        <a:lstStyle/>
        <a:p>
          <a:endParaRPr lang="en-US"/>
        </a:p>
      </dgm:t>
    </dgm:pt>
    <dgm:pt modelId="{BDAA9B5D-7A08-4A54-9FA3-A4283319D766}">
      <dgm:prSet/>
      <dgm:spPr/>
      <dgm:t>
        <a:bodyPr/>
        <a:lstStyle/>
        <a:p>
          <a:r>
            <a:rPr lang="en-US" dirty="0"/>
            <a:t>Spring 21 Forum</a:t>
          </a:r>
        </a:p>
      </dgm:t>
    </dgm:pt>
    <dgm:pt modelId="{45DDE7D0-4460-47E9-8282-8BA15B3B8C49}" type="parTrans" cxnId="{F9F0988C-B37A-4581-8C32-4AC80373B617}">
      <dgm:prSet/>
      <dgm:spPr/>
      <dgm:t>
        <a:bodyPr/>
        <a:lstStyle/>
        <a:p>
          <a:endParaRPr lang="en-US"/>
        </a:p>
      </dgm:t>
    </dgm:pt>
    <dgm:pt modelId="{CD532CDD-1302-4004-BEA4-3B2FC07E9D7B}" type="sibTrans" cxnId="{F9F0988C-B37A-4581-8C32-4AC80373B617}">
      <dgm:prSet/>
      <dgm:spPr/>
      <dgm:t>
        <a:bodyPr/>
        <a:lstStyle/>
        <a:p>
          <a:endParaRPr lang="en-US"/>
        </a:p>
      </dgm:t>
    </dgm:pt>
    <dgm:pt modelId="{07DACF5D-62EB-498B-9C5D-71A1B4585E6E}">
      <dgm:prSet/>
      <dgm:spPr/>
      <dgm:t>
        <a:bodyPr/>
        <a:lstStyle/>
        <a:p>
          <a:r>
            <a:rPr lang="en-US" dirty="0"/>
            <a:t>Division Tour</a:t>
          </a:r>
        </a:p>
      </dgm:t>
    </dgm:pt>
    <dgm:pt modelId="{6F0C051A-00CE-4308-AC98-1CDA338C2EA7}" type="parTrans" cxnId="{9B03F253-65EF-4557-A66E-DB3A6E608C9E}">
      <dgm:prSet/>
      <dgm:spPr/>
      <dgm:t>
        <a:bodyPr/>
        <a:lstStyle/>
        <a:p>
          <a:endParaRPr lang="en-US"/>
        </a:p>
      </dgm:t>
    </dgm:pt>
    <dgm:pt modelId="{AB72986B-3F9F-474D-998D-16A93F115CD7}" type="sibTrans" cxnId="{9B03F253-65EF-4557-A66E-DB3A6E608C9E}">
      <dgm:prSet/>
      <dgm:spPr/>
      <dgm:t>
        <a:bodyPr/>
        <a:lstStyle/>
        <a:p>
          <a:endParaRPr lang="en-US"/>
        </a:p>
      </dgm:t>
    </dgm:pt>
    <dgm:pt modelId="{6C78C21F-85EF-4D8F-970C-FE741209D280}">
      <dgm:prSet/>
      <dgm:spPr/>
      <dgm:t>
        <a:bodyPr/>
        <a:lstStyle/>
        <a:p>
          <a:r>
            <a:rPr lang="en-US" dirty="0"/>
            <a:t>Summer Planning</a:t>
          </a:r>
        </a:p>
      </dgm:t>
    </dgm:pt>
    <dgm:pt modelId="{FFC5F4D1-1963-4744-B02E-BE0CA0F6A9AE}" type="parTrans" cxnId="{1815DCA5-035A-4F95-9340-05F2A654FEC5}">
      <dgm:prSet/>
      <dgm:spPr/>
      <dgm:t>
        <a:bodyPr/>
        <a:lstStyle/>
        <a:p>
          <a:endParaRPr lang="en-US"/>
        </a:p>
      </dgm:t>
    </dgm:pt>
    <dgm:pt modelId="{0E9295DA-99DA-4FCE-80A4-3E70381AD26D}" type="sibTrans" cxnId="{1815DCA5-035A-4F95-9340-05F2A654FEC5}">
      <dgm:prSet/>
      <dgm:spPr/>
      <dgm:t>
        <a:bodyPr/>
        <a:lstStyle/>
        <a:p>
          <a:endParaRPr lang="en-US"/>
        </a:p>
      </dgm:t>
    </dgm:pt>
    <dgm:pt modelId="{8F174B21-E726-493A-ABAD-2348CEB94A2B}" type="pres">
      <dgm:prSet presAssocID="{FBED9D53-9044-4F70-9E6C-F484C07E8E33}" presName="root" presStyleCnt="0">
        <dgm:presLayoutVars>
          <dgm:dir/>
          <dgm:resizeHandles val="exact"/>
        </dgm:presLayoutVars>
      </dgm:prSet>
      <dgm:spPr/>
      <dgm:t>
        <a:bodyPr/>
        <a:lstStyle/>
        <a:p>
          <a:endParaRPr lang="en-US"/>
        </a:p>
      </dgm:t>
    </dgm:pt>
    <dgm:pt modelId="{84F7993F-D815-4AAF-8F20-76057C31E6D5}" type="pres">
      <dgm:prSet presAssocID="{8704262E-A7E2-41BD-ACB8-CB748DD685C2}" presName="compNode" presStyleCnt="0"/>
      <dgm:spPr/>
    </dgm:pt>
    <dgm:pt modelId="{64F5D6A1-D41B-4DF7-AD4D-0C827366C8CB}" type="pres">
      <dgm:prSet presAssocID="{8704262E-A7E2-41BD-ACB8-CB748DD685C2}" presName="iconBgRect" presStyleLbl="bgShp" presStyleIdx="0" presStyleCnt="7"/>
      <dgm:spPr/>
    </dgm:pt>
    <dgm:pt modelId="{DDA70A11-C69E-41F6-AD13-E0FBC43F638E}" type="pres">
      <dgm:prSet presAssocID="{8704262E-A7E2-41BD-ACB8-CB748DD685C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Newspaper"/>
        </a:ext>
      </dgm:extLst>
    </dgm:pt>
    <dgm:pt modelId="{5A5B1B7D-EDDA-450C-B84A-450B263C4070}" type="pres">
      <dgm:prSet presAssocID="{8704262E-A7E2-41BD-ACB8-CB748DD685C2}" presName="spaceRect" presStyleCnt="0"/>
      <dgm:spPr/>
    </dgm:pt>
    <dgm:pt modelId="{D092D89C-2FF4-42FA-8F92-F75E8C8F9BC3}" type="pres">
      <dgm:prSet presAssocID="{8704262E-A7E2-41BD-ACB8-CB748DD685C2}" presName="textRect" presStyleLbl="revTx" presStyleIdx="0" presStyleCnt="7">
        <dgm:presLayoutVars>
          <dgm:chMax val="1"/>
          <dgm:chPref val="1"/>
        </dgm:presLayoutVars>
      </dgm:prSet>
      <dgm:spPr/>
      <dgm:t>
        <a:bodyPr/>
        <a:lstStyle/>
        <a:p>
          <a:endParaRPr lang="en-US"/>
        </a:p>
      </dgm:t>
    </dgm:pt>
    <dgm:pt modelId="{885E9084-1D97-408A-8732-5A18FEBDC091}" type="pres">
      <dgm:prSet presAssocID="{88045C30-09BF-455B-B094-C5C9D3B1BA6F}" presName="sibTrans" presStyleCnt="0"/>
      <dgm:spPr/>
    </dgm:pt>
    <dgm:pt modelId="{EEC0484C-1F17-41BC-A1F2-0DF795247140}" type="pres">
      <dgm:prSet presAssocID="{52BE7708-FCC5-4882-B3F2-925DE0B053D9}" presName="compNode" presStyleCnt="0"/>
      <dgm:spPr/>
    </dgm:pt>
    <dgm:pt modelId="{FED4190D-6F1F-42E5-BB02-AE7B1EE3C79E}" type="pres">
      <dgm:prSet presAssocID="{52BE7708-FCC5-4882-B3F2-925DE0B053D9}" presName="iconBgRect" presStyleLbl="bgShp" presStyleIdx="1" presStyleCnt="7"/>
      <dgm:spPr/>
    </dgm:pt>
    <dgm:pt modelId="{DCD31D05-1BC5-4A28-8AC8-500349352C75}" type="pres">
      <dgm:prSet presAssocID="{52BE7708-FCC5-4882-B3F2-925DE0B053D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Books"/>
        </a:ext>
      </dgm:extLst>
    </dgm:pt>
    <dgm:pt modelId="{E2875468-8098-44F7-8D38-17F283EC82E1}" type="pres">
      <dgm:prSet presAssocID="{52BE7708-FCC5-4882-B3F2-925DE0B053D9}" presName="spaceRect" presStyleCnt="0"/>
      <dgm:spPr/>
    </dgm:pt>
    <dgm:pt modelId="{8AD27205-B9BE-413A-BA32-719CB42C80EA}" type="pres">
      <dgm:prSet presAssocID="{52BE7708-FCC5-4882-B3F2-925DE0B053D9}" presName="textRect" presStyleLbl="revTx" presStyleIdx="1" presStyleCnt="7">
        <dgm:presLayoutVars>
          <dgm:chMax val="1"/>
          <dgm:chPref val="1"/>
        </dgm:presLayoutVars>
      </dgm:prSet>
      <dgm:spPr/>
      <dgm:t>
        <a:bodyPr/>
        <a:lstStyle/>
        <a:p>
          <a:endParaRPr lang="en-US"/>
        </a:p>
      </dgm:t>
    </dgm:pt>
    <dgm:pt modelId="{84FA022D-1B12-4F1B-82F8-95ECA12B3BDE}" type="pres">
      <dgm:prSet presAssocID="{2307FBB7-822D-459E-8E68-B76B2D1826C4}" presName="sibTrans" presStyleCnt="0"/>
      <dgm:spPr/>
    </dgm:pt>
    <dgm:pt modelId="{5F23A54D-D9BD-44BC-BA41-1274A7368EC1}" type="pres">
      <dgm:prSet presAssocID="{056C7E53-8DDD-4C9C-93BE-01E782B6C595}" presName="compNode" presStyleCnt="0"/>
      <dgm:spPr/>
    </dgm:pt>
    <dgm:pt modelId="{00D05A4F-36CE-46EF-892D-43AA886C57BF}" type="pres">
      <dgm:prSet presAssocID="{056C7E53-8DDD-4C9C-93BE-01E782B6C595}" presName="iconBgRect" presStyleLbl="bgShp" presStyleIdx="2" presStyleCnt="7"/>
      <dgm:spPr/>
    </dgm:pt>
    <dgm:pt modelId="{036FB54B-A155-4A70-B697-AF1C82F94A45}" type="pres">
      <dgm:prSet presAssocID="{056C7E53-8DDD-4C9C-93BE-01E782B6C5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Diploma Roll"/>
        </a:ext>
      </dgm:extLst>
    </dgm:pt>
    <dgm:pt modelId="{168B7CE3-BEF5-43F7-AF3F-B0BBC5D7DABB}" type="pres">
      <dgm:prSet presAssocID="{056C7E53-8DDD-4C9C-93BE-01E782B6C595}" presName="spaceRect" presStyleCnt="0"/>
      <dgm:spPr/>
    </dgm:pt>
    <dgm:pt modelId="{FB57231E-8808-4E5A-B4C1-68AD7BA8A6C4}" type="pres">
      <dgm:prSet presAssocID="{056C7E53-8DDD-4C9C-93BE-01E782B6C595}" presName="textRect" presStyleLbl="revTx" presStyleIdx="2" presStyleCnt="7">
        <dgm:presLayoutVars>
          <dgm:chMax val="1"/>
          <dgm:chPref val="1"/>
        </dgm:presLayoutVars>
      </dgm:prSet>
      <dgm:spPr/>
      <dgm:t>
        <a:bodyPr/>
        <a:lstStyle/>
        <a:p>
          <a:endParaRPr lang="en-US"/>
        </a:p>
      </dgm:t>
    </dgm:pt>
    <dgm:pt modelId="{4E11A032-83FB-482C-AEC8-6E02A6A498BD}" type="pres">
      <dgm:prSet presAssocID="{D7BF7ACA-05BA-419C-9DF4-78DFAC63E639}" presName="sibTrans" presStyleCnt="0"/>
      <dgm:spPr/>
    </dgm:pt>
    <dgm:pt modelId="{DAAA51C7-45A5-489D-9186-EC4A65DC7E67}" type="pres">
      <dgm:prSet presAssocID="{A6A8891D-B635-4935-B215-5FB77CCB9A5F}" presName="compNode" presStyleCnt="0"/>
      <dgm:spPr/>
    </dgm:pt>
    <dgm:pt modelId="{02FE4E45-1970-4685-91C7-17E9E1A7CA15}" type="pres">
      <dgm:prSet presAssocID="{A6A8891D-B635-4935-B215-5FB77CCB9A5F}" presName="iconBgRect" presStyleLbl="bgShp" presStyleIdx="3" presStyleCnt="7"/>
      <dgm:spPr/>
    </dgm:pt>
    <dgm:pt modelId="{F9B2BBE5-08C5-4BEA-8013-F28845404A07}" type="pres">
      <dgm:prSet presAssocID="{A6A8891D-B635-4935-B215-5FB77CCB9A5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Teacher"/>
        </a:ext>
      </dgm:extLst>
    </dgm:pt>
    <dgm:pt modelId="{A6A7C64C-28C1-46E3-9017-47F5A64FEEAF}" type="pres">
      <dgm:prSet presAssocID="{A6A8891D-B635-4935-B215-5FB77CCB9A5F}" presName="spaceRect" presStyleCnt="0"/>
      <dgm:spPr/>
    </dgm:pt>
    <dgm:pt modelId="{B27EFFB2-CD8F-4D3D-B47A-7D42D061D550}" type="pres">
      <dgm:prSet presAssocID="{A6A8891D-B635-4935-B215-5FB77CCB9A5F}" presName="textRect" presStyleLbl="revTx" presStyleIdx="3" presStyleCnt="7">
        <dgm:presLayoutVars>
          <dgm:chMax val="1"/>
          <dgm:chPref val="1"/>
        </dgm:presLayoutVars>
      </dgm:prSet>
      <dgm:spPr/>
      <dgm:t>
        <a:bodyPr/>
        <a:lstStyle/>
        <a:p>
          <a:endParaRPr lang="en-US"/>
        </a:p>
      </dgm:t>
    </dgm:pt>
    <dgm:pt modelId="{9BA7A69A-5DA5-4EB3-B485-18C46880667D}" type="pres">
      <dgm:prSet presAssocID="{D3780CB3-9795-4F84-8304-7D9E3EBD5F90}" presName="sibTrans" presStyleCnt="0"/>
      <dgm:spPr/>
    </dgm:pt>
    <dgm:pt modelId="{B5930E7B-0E0E-4723-9501-6931C3B73522}" type="pres">
      <dgm:prSet presAssocID="{BDAA9B5D-7A08-4A54-9FA3-A4283319D766}" presName="compNode" presStyleCnt="0"/>
      <dgm:spPr/>
    </dgm:pt>
    <dgm:pt modelId="{FCA65726-B14C-4D40-A94D-534FB267FD49}" type="pres">
      <dgm:prSet presAssocID="{BDAA9B5D-7A08-4A54-9FA3-A4283319D766}" presName="iconBgRect" presStyleLbl="bgShp" presStyleIdx="4" presStyleCnt="7"/>
      <dgm:spPr/>
    </dgm:pt>
    <dgm:pt modelId="{A90DCE18-9A23-477E-BFFC-20C033DE8FE3}" type="pres">
      <dgm:prSet presAssocID="{BDAA9B5D-7A08-4A54-9FA3-A4283319D76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Checkmark"/>
        </a:ext>
      </dgm:extLst>
    </dgm:pt>
    <dgm:pt modelId="{F4A4DD06-0FC4-4058-8B90-5E2D3ACA0CE8}" type="pres">
      <dgm:prSet presAssocID="{BDAA9B5D-7A08-4A54-9FA3-A4283319D766}" presName="spaceRect" presStyleCnt="0"/>
      <dgm:spPr/>
    </dgm:pt>
    <dgm:pt modelId="{F6634FAE-154A-46D1-966D-B05F711B1F00}" type="pres">
      <dgm:prSet presAssocID="{BDAA9B5D-7A08-4A54-9FA3-A4283319D766}" presName="textRect" presStyleLbl="revTx" presStyleIdx="4" presStyleCnt="7">
        <dgm:presLayoutVars>
          <dgm:chMax val="1"/>
          <dgm:chPref val="1"/>
        </dgm:presLayoutVars>
      </dgm:prSet>
      <dgm:spPr/>
      <dgm:t>
        <a:bodyPr/>
        <a:lstStyle/>
        <a:p>
          <a:endParaRPr lang="en-US"/>
        </a:p>
      </dgm:t>
    </dgm:pt>
    <dgm:pt modelId="{BBDCB3D4-8A0D-40D1-97FC-66A623BE89CF}" type="pres">
      <dgm:prSet presAssocID="{CD532CDD-1302-4004-BEA4-3B2FC07E9D7B}" presName="sibTrans" presStyleCnt="0"/>
      <dgm:spPr/>
    </dgm:pt>
    <dgm:pt modelId="{0ED03893-AC4B-4D25-B0DC-61430BB1EE9F}" type="pres">
      <dgm:prSet presAssocID="{07DACF5D-62EB-498B-9C5D-71A1B4585E6E}" presName="compNode" presStyleCnt="0"/>
      <dgm:spPr/>
    </dgm:pt>
    <dgm:pt modelId="{6024CB2A-5E3F-4150-B0BB-C5ECE1CF6C29}" type="pres">
      <dgm:prSet presAssocID="{07DACF5D-62EB-498B-9C5D-71A1B4585E6E}" presName="iconBgRect" presStyleLbl="bgShp" presStyleIdx="5" presStyleCnt="7"/>
      <dgm:spPr/>
    </dgm:pt>
    <dgm:pt modelId="{26E413B9-2C16-4FF2-ACA0-503EBB585F1C}" type="pres">
      <dgm:prSet presAssocID="{07DACF5D-62EB-498B-9C5D-71A1B4585E6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Pause"/>
        </a:ext>
      </dgm:extLst>
    </dgm:pt>
    <dgm:pt modelId="{917DBDD4-EB48-4B2E-B32F-098194D0B149}" type="pres">
      <dgm:prSet presAssocID="{07DACF5D-62EB-498B-9C5D-71A1B4585E6E}" presName="spaceRect" presStyleCnt="0"/>
      <dgm:spPr/>
    </dgm:pt>
    <dgm:pt modelId="{1D1ACECA-C8ED-43C8-9D78-9ECA710B8D21}" type="pres">
      <dgm:prSet presAssocID="{07DACF5D-62EB-498B-9C5D-71A1B4585E6E}" presName="textRect" presStyleLbl="revTx" presStyleIdx="5" presStyleCnt="7">
        <dgm:presLayoutVars>
          <dgm:chMax val="1"/>
          <dgm:chPref val="1"/>
        </dgm:presLayoutVars>
      </dgm:prSet>
      <dgm:spPr/>
      <dgm:t>
        <a:bodyPr/>
        <a:lstStyle/>
        <a:p>
          <a:endParaRPr lang="en-US"/>
        </a:p>
      </dgm:t>
    </dgm:pt>
    <dgm:pt modelId="{BA71FDAB-FC6C-45F8-B7CA-CA1A1A2FE4D2}" type="pres">
      <dgm:prSet presAssocID="{AB72986B-3F9F-474D-998D-16A93F115CD7}" presName="sibTrans" presStyleCnt="0"/>
      <dgm:spPr/>
    </dgm:pt>
    <dgm:pt modelId="{E69EB5F1-EB0F-4CB6-8725-A8E3D838145F}" type="pres">
      <dgm:prSet presAssocID="{6C78C21F-85EF-4D8F-970C-FE741209D280}" presName="compNode" presStyleCnt="0"/>
      <dgm:spPr/>
    </dgm:pt>
    <dgm:pt modelId="{B2D0273B-D1E5-4E7F-BC78-04AEED785F1C}" type="pres">
      <dgm:prSet presAssocID="{6C78C21F-85EF-4D8F-970C-FE741209D280}" presName="iconBgRect" presStyleLbl="bgShp" presStyleIdx="6" presStyleCnt="7"/>
      <dgm:spPr/>
    </dgm:pt>
    <dgm:pt modelId="{E8B2FB62-0092-4B11-BE61-9FA465EB5008}" type="pres">
      <dgm:prSet presAssocID="{6C78C21F-85EF-4D8F-970C-FE741209D28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dgm:spPr>
      <dgm:extLst>
        <a:ext uri="{E40237B7-FDA0-4F09-8148-C483321AD2D9}">
          <dgm14:cNvPr xmlns:dgm14="http://schemas.microsoft.com/office/drawing/2010/diagram" id="0" name="" descr="Check List"/>
        </a:ext>
      </dgm:extLst>
    </dgm:pt>
    <dgm:pt modelId="{244E79F3-AD33-49F0-BDA7-576E17725D07}" type="pres">
      <dgm:prSet presAssocID="{6C78C21F-85EF-4D8F-970C-FE741209D280}" presName="spaceRect" presStyleCnt="0"/>
      <dgm:spPr/>
    </dgm:pt>
    <dgm:pt modelId="{A7471F28-B86D-45FC-B214-B16F92C6C8A4}" type="pres">
      <dgm:prSet presAssocID="{6C78C21F-85EF-4D8F-970C-FE741209D280}" presName="textRect" presStyleLbl="revTx" presStyleIdx="6" presStyleCnt="7">
        <dgm:presLayoutVars>
          <dgm:chMax val="1"/>
          <dgm:chPref val="1"/>
        </dgm:presLayoutVars>
      </dgm:prSet>
      <dgm:spPr/>
      <dgm:t>
        <a:bodyPr/>
        <a:lstStyle/>
        <a:p>
          <a:endParaRPr lang="en-US"/>
        </a:p>
      </dgm:t>
    </dgm:pt>
  </dgm:ptLst>
  <dgm:cxnLst>
    <dgm:cxn modelId="{F157714B-A0F8-458A-BE55-145033B05923}" type="presOf" srcId="{8704262E-A7E2-41BD-ACB8-CB748DD685C2}" destId="{D092D89C-2FF4-42FA-8F92-F75E8C8F9BC3}" srcOrd="0" destOrd="0" presId="urn:microsoft.com/office/officeart/2018/5/layout/IconCircleLabelList"/>
    <dgm:cxn modelId="{1815DCA5-035A-4F95-9340-05F2A654FEC5}" srcId="{FBED9D53-9044-4F70-9E6C-F484C07E8E33}" destId="{6C78C21F-85EF-4D8F-970C-FE741209D280}" srcOrd="6" destOrd="0" parTransId="{FFC5F4D1-1963-4744-B02E-BE0CA0F6A9AE}" sibTransId="{0E9295DA-99DA-4FCE-80A4-3E70381AD26D}"/>
    <dgm:cxn modelId="{01281CB9-2F4D-4F95-864B-148F9BC9E2DB}" srcId="{FBED9D53-9044-4F70-9E6C-F484C07E8E33}" destId="{056C7E53-8DDD-4C9C-93BE-01E782B6C595}" srcOrd="2" destOrd="0" parTransId="{4E662134-0B96-4386-AA5B-95600CCB8A36}" sibTransId="{D7BF7ACA-05BA-419C-9DF4-78DFAC63E639}"/>
    <dgm:cxn modelId="{4247F0D2-F478-4CEF-88C4-25D0DF868842}" type="presOf" srcId="{A6A8891D-B635-4935-B215-5FB77CCB9A5F}" destId="{B27EFFB2-CD8F-4D3D-B47A-7D42D061D550}" srcOrd="0" destOrd="0" presId="urn:microsoft.com/office/officeart/2018/5/layout/IconCircleLabelList"/>
    <dgm:cxn modelId="{2F09D141-F3CA-4957-BA38-B40AF87873B3}" type="presOf" srcId="{FBED9D53-9044-4F70-9E6C-F484C07E8E33}" destId="{8F174B21-E726-493A-ABAD-2348CEB94A2B}" srcOrd="0" destOrd="0" presId="urn:microsoft.com/office/officeart/2018/5/layout/IconCircleLabelList"/>
    <dgm:cxn modelId="{9B03F253-65EF-4557-A66E-DB3A6E608C9E}" srcId="{FBED9D53-9044-4F70-9E6C-F484C07E8E33}" destId="{07DACF5D-62EB-498B-9C5D-71A1B4585E6E}" srcOrd="5" destOrd="0" parTransId="{6F0C051A-00CE-4308-AC98-1CDA338C2EA7}" sibTransId="{AB72986B-3F9F-474D-998D-16A93F115CD7}"/>
    <dgm:cxn modelId="{F9F0988C-B37A-4581-8C32-4AC80373B617}" srcId="{FBED9D53-9044-4F70-9E6C-F484C07E8E33}" destId="{BDAA9B5D-7A08-4A54-9FA3-A4283319D766}" srcOrd="4" destOrd="0" parTransId="{45DDE7D0-4460-47E9-8282-8BA15B3B8C49}" sibTransId="{CD532CDD-1302-4004-BEA4-3B2FC07E9D7B}"/>
    <dgm:cxn modelId="{703FE271-BDA0-4E02-A1D3-CB23CA46025D}" type="presOf" srcId="{6C78C21F-85EF-4D8F-970C-FE741209D280}" destId="{A7471F28-B86D-45FC-B214-B16F92C6C8A4}" srcOrd="0" destOrd="0" presId="urn:microsoft.com/office/officeart/2018/5/layout/IconCircleLabelList"/>
    <dgm:cxn modelId="{7C37E709-70DE-4171-9B83-7B5F31AC16D1}" srcId="{FBED9D53-9044-4F70-9E6C-F484C07E8E33}" destId="{A6A8891D-B635-4935-B215-5FB77CCB9A5F}" srcOrd="3" destOrd="0" parTransId="{61353506-371F-4222-833E-CC93129A96BE}" sibTransId="{D3780CB3-9795-4F84-8304-7D9E3EBD5F90}"/>
    <dgm:cxn modelId="{3907E318-7DE7-46EF-B86F-D9DEC61AABC7}" type="presOf" srcId="{BDAA9B5D-7A08-4A54-9FA3-A4283319D766}" destId="{F6634FAE-154A-46D1-966D-B05F711B1F00}" srcOrd="0" destOrd="0" presId="urn:microsoft.com/office/officeart/2018/5/layout/IconCircleLabelList"/>
    <dgm:cxn modelId="{30BFEABF-2186-4D7D-9386-00158CB654EA}" type="presOf" srcId="{07DACF5D-62EB-498B-9C5D-71A1B4585E6E}" destId="{1D1ACECA-C8ED-43C8-9D78-9ECA710B8D21}" srcOrd="0" destOrd="0" presId="urn:microsoft.com/office/officeart/2018/5/layout/IconCircleLabelList"/>
    <dgm:cxn modelId="{B5455C63-D856-4F26-B446-C0701B37629D}" type="presOf" srcId="{52BE7708-FCC5-4882-B3F2-925DE0B053D9}" destId="{8AD27205-B9BE-413A-BA32-719CB42C80EA}" srcOrd="0" destOrd="0" presId="urn:microsoft.com/office/officeart/2018/5/layout/IconCircleLabelList"/>
    <dgm:cxn modelId="{6FCB0076-B575-4955-A5FB-42AF6A65BD95}" srcId="{FBED9D53-9044-4F70-9E6C-F484C07E8E33}" destId="{52BE7708-FCC5-4882-B3F2-925DE0B053D9}" srcOrd="1" destOrd="0" parTransId="{442C0084-5171-4826-BEDD-EC3CAA84B6F0}" sibTransId="{2307FBB7-822D-459E-8E68-B76B2D1826C4}"/>
    <dgm:cxn modelId="{FD4132E5-04E0-45B1-BE37-EDB48AFDEBD7}" srcId="{FBED9D53-9044-4F70-9E6C-F484C07E8E33}" destId="{8704262E-A7E2-41BD-ACB8-CB748DD685C2}" srcOrd="0" destOrd="0" parTransId="{545BD2A2-9442-4396-B0AF-82B7E556F062}" sibTransId="{88045C30-09BF-455B-B094-C5C9D3B1BA6F}"/>
    <dgm:cxn modelId="{60162A0E-586F-4066-8B87-B21356B8F4DE}" type="presOf" srcId="{056C7E53-8DDD-4C9C-93BE-01E782B6C595}" destId="{FB57231E-8808-4E5A-B4C1-68AD7BA8A6C4}" srcOrd="0" destOrd="0" presId="urn:microsoft.com/office/officeart/2018/5/layout/IconCircleLabelList"/>
    <dgm:cxn modelId="{F174E8D8-BD5F-4D45-89B8-9A1D7B1897BA}" type="presParOf" srcId="{8F174B21-E726-493A-ABAD-2348CEB94A2B}" destId="{84F7993F-D815-4AAF-8F20-76057C31E6D5}" srcOrd="0" destOrd="0" presId="urn:microsoft.com/office/officeart/2018/5/layout/IconCircleLabelList"/>
    <dgm:cxn modelId="{C07A6410-1845-491D-A763-DEACEBF53A3B}" type="presParOf" srcId="{84F7993F-D815-4AAF-8F20-76057C31E6D5}" destId="{64F5D6A1-D41B-4DF7-AD4D-0C827366C8CB}" srcOrd="0" destOrd="0" presId="urn:microsoft.com/office/officeart/2018/5/layout/IconCircleLabelList"/>
    <dgm:cxn modelId="{04551E69-01D9-4854-82C6-E900833ACD18}" type="presParOf" srcId="{84F7993F-D815-4AAF-8F20-76057C31E6D5}" destId="{DDA70A11-C69E-41F6-AD13-E0FBC43F638E}" srcOrd="1" destOrd="0" presId="urn:microsoft.com/office/officeart/2018/5/layout/IconCircleLabelList"/>
    <dgm:cxn modelId="{51A98097-3DDC-4ED4-BBBC-1A0F468648EF}" type="presParOf" srcId="{84F7993F-D815-4AAF-8F20-76057C31E6D5}" destId="{5A5B1B7D-EDDA-450C-B84A-450B263C4070}" srcOrd="2" destOrd="0" presId="urn:microsoft.com/office/officeart/2018/5/layout/IconCircleLabelList"/>
    <dgm:cxn modelId="{06B0DFB6-D703-475A-9359-EF75B0DAE6B1}" type="presParOf" srcId="{84F7993F-D815-4AAF-8F20-76057C31E6D5}" destId="{D092D89C-2FF4-42FA-8F92-F75E8C8F9BC3}" srcOrd="3" destOrd="0" presId="urn:microsoft.com/office/officeart/2018/5/layout/IconCircleLabelList"/>
    <dgm:cxn modelId="{85F88E6B-44FE-46BD-A963-F115DF266D76}" type="presParOf" srcId="{8F174B21-E726-493A-ABAD-2348CEB94A2B}" destId="{885E9084-1D97-408A-8732-5A18FEBDC091}" srcOrd="1" destOrd="0" presId="urn:microsoft.com/office/officeart/2018/5/layout/IconCircleLabelList"/>
    <dgm:cxn modelId="{A06D8A03-1A8D-46D0-B2D7-E7DC7D0F7CE9}" type="presParOf" srcId="{8F174B21-E726-493A-ABAD-2348CEB94A2B}" destId="{EEC0484C-1F17-41BC-A1F2-0DF795247140}" srcOrd="2" destOrd="0" presId="urn:microsoft.com/office/officeart/2018/5/layout/IconCircleLabelList"/>
    <dgm:cxn modelId="{8C8F867A-9A55-46BA-8E36-0C2F533D761D}" type="presParOf" srcId="{EEC0484C-1F17-41BC-A1F2-0DF795247140}" destId="{FED4190D-6F1F-42E5-BB02-AE7B1EE3C79E}" srcOrd="0" destOrd="0" presId="urn:microsoft.com/office/officeart/2018/5/layout/IconCircleLabelList"/>
    <dgm:cxn modelId="{39D34889-1C79-451A-B3C4-CC2B54CF5ACF}" type="presParOf" srcId="{EEC0484C-1F17-41BC-A1F2-0DF795247140}" destId="{DCD31D05-1BC5-4A28-8AC8-500349352C75}" srcOrd="1" destOrd="0" presId="urn:microsoft.com/office/officeart/2018/5/layout/IconCircleLabelList"/>
    <dgm:cxn modelId="{E6EF7C7F-0787-4606-A9BD-1FDBEDAC7BA3}" type="presParOf" srcId="{EEC0484C-1F17-41BC-A1F2-0DF795247140}" destId="{E2875468-8098-44F7-8D38-17F283EC82E1}" srcOrd="2" destOrd="0" presId="urn:microsoft.com/office/officeart/2018/5/layout/IconCircleLabelList"/>
    <dgm:cxn modelId="{F7C62590-E4A6-4ADC-880E-21A4D6B92246}" type="presParOf" srcId="{EEC0484C-1F17-41BC-A1F2-0DF795247140}" destId="{8AD27205-B9BE-413A-BA32-719CB42C80EA}" srcOrd="3" destOrd="0" presId="urn:microsoft.com/office/officeart/2018/5/layout/IconCircleLabelList"/>
    <dgm:cxn modelId="{806C2AB6-7DCD-40B2-BDE2-8B64A1191B3B}" type="presParOf" srcId="{8F174B21-E726-493A-ABAD-2348CEB94A2B}" destId="{84FA022D-1B12-4F1B-82F8-95ECA12B3BDE}" srcOrd="3" destOrd="0" presId="urn:microsoft.com/office/officeart/2018/5/layout/IconCircleLabelList"/>
    <dgm:cxn modelId="{1E2D7391-6267-4D7D-AC00-815FEC7EE4C6}" type="presParOf" srcId="{8F174B21-E726-493A-ABAD-2348CEB94A2B}" destId="{5F23A54D-D9BD-44BC-BA41-1274A7368EC1}" srcOrd="4" destOrd="0" presId="urn:microsoft.com/office/officeart/2018/5/layout/IconCircleLabelList"/>
    <dgm:cxn modelId="{354C0C55-E32D-4F4B-A803-24F2DC0DFE81}" type="presParOf" srcId="{5F23A54D-D9BD-44BC-BA41-1274A7368EC1}" destId="{00D05A4F-36CE-46EF-892D-43AA886C57BF}" srcOrd="0" destOrd="0" presId="urn:microsoft.com/office/officeart/2018/5/layout/IconCircleLabelList"/>
    <dgm:cxn modelId="{4BE7C81B-613C-4471-BF08-A8331FE6BA40}" type="presParOf" srcId="{5F23A54D-D9BD-44BC-BA41-1274A7368EC1}" destId="{036FB54B-A155-4A70-B697-AF1C82F94A45}" srcOrd="1" destOrd="0" presId="urn:microsoft.com/office/officeart/2018/5/layout/IconCircleLabelList"/>
    <dgm:cxn modelId="{B3F87C9C-4FBB-40E0-B91A-16B310051433}" type="presParOf" srcId="{5F23A54D-D9BD-44BC-BA41-1274A7368EC1}" destId="{168B7CE3-BEF5-43F7-AF3F-B0BBC5D7DABB}" srcOrd="2" destOrd="0" presId="urn:microsoft.com/office/officeart/2018/5/layout/IconCircleLabelList"/>
    <dgm:cxn modelId="{5FA5618E-73DD-43E3-AEC5-104AC48A7A51}" type="presParOf" srcId="{5F23A54D-D9BD-44BC-BA41-1274A7368EC1}" destId="{FB57231E-8808-4E5A-B4C1-68AD7BA8A6C4}" srcOrd="3" destOrd="0" presId="urn:microsoft.com/office/officeart/2018/5/layout/IconCircleLabelList"/>
    <dgm:cxn modelId="{3C81E73E-234E-4D6C-968A-9F677E27C690}" type="presParOf" srcId="{8F174B21-E726-493A-ABAD-2348CEB94A2B}" destId="{4E11A032-83FB-482C-AEC8-6E02A6A498BD}" srcOrd="5" destOrd="0" presId="urn:microsoft.com/office/officeart/2018/5/layout/IconCircleLabelList"/>
    <dgm:cxn modelId="{1E47D9FD-B08C-4784-A74C-D57EE6402F2A}" type="presParOf" srcId="{8F174B21-E726-493A-ABAD-2348CEB94A2B}" destId="{DAAA51C7-45A5-489D-9186-EC4A65DC7E67}" srcOrd="6" destOrd="0" presId="urn:microsoft.com/office/officeart/2018/5/layout/IconCircleLabelList"/>
    <dgm:cxn modelId="{2597C101-E0A5-4DA9-BF3B-839C44C82176}" type="presParOf" srcId="{DAAA51C7-45A5-489D-9186-EC4A65DC7E67}" destId="{02FE4E45-1970-4685-91C7-17E9E1A7CA15}" srcOrd="0" destOrd="0" presId="urn:microsoft.com/office/officeart/2018/5/layout/IconCircleLabelList"/>
    <dgm:cxn modelId="{F3C231B1-B167-498A-A1C7-5490B9C82F1F}" type="presParOf" srcId="{DAAA51C7-45A5-489D-9186-EC4A65DC7E67}" destId="{F9B2BBE5-08C5-4BEA-8013-F28845404A07}" srcOrd="1" destOrd="0" presId="urn:microsoft.com/office/officeart/2018/5/layout/IconCircleLabelList"/>
    <dgm:cxn modelId="{87A4AC88-AA1F-46E7-9609-D84CCE162CB7}" type="presParOf" srcId="{DAAA51C7-45A5-489D-9186-EC4A65DC7E67}" destId="{A6A7C64C-28C1-46E3-9017-47F5A64FEEAF}" srcOrd="2" destOrd="0" presId="urn:microsoft.com/office/officeart/2018/5/layout/IconCircleLabelList"/>
    <dgm:cxn modelId="{ED6294D8-5985-4748-8D60-BCE6049FD128}" type="presParOf" srcId="{DAAA51C7-45A5-489D-9186-EC4A65DC7E67}" destId="{B27EFFB2-CD8F-4D3D-B47A-7D42D061D550}" srcOrd="3" destOrd="0" presId="urn:microsoft.com/office/officeart/2018/5/layout/IconCircleLabelList"/>
    <dgm:cxn modelId="{EA6BAD89-17C6-47F0-AA9F-FE2798F9C5F6}" type="presParOf" srcId="{8F174B21-E726-493A-ABAD-2348CEB94A2B}" destId="{9BA7A69A-5DA5-4EB3-B485-18C46880667D}" srcOrd="7" destOrd="0" presId="urn:microsoft.com/office/officeart/2018/5/layout/IconCircleLabelList"/>
    <dgm:cxn modelId="{8D37F4C4-27DD-4DA2-BB51-B60C1CF3C223}" type="presParOf" srcId="{8F174B21-E726-493A-ABAD-2348CEB94A2B}" destId="{B5930E7B-0E0E-4723-9501-6931C3B73522}" srcOrd="8" destOrd="0" presId="urn:microsoft.com/office/officeart/2018/5/layout/IconCircleLabelList"/>
    <dgm:cxn modelId="{AD17308A-2EE6-472D-AE97-52D6C88DCD0F}" type="presParOf" srcId="{B5930E7B-0E0E-4723-9501-6931C3B73522}" destId="{FCA65726-B14C-4D40-A94D-534FB267FD49}" srcOrd="0" destOrd="0" presId="urn:microsoft.com/office/officeart/2018/5/layout/IconCircleLabelList"/>
    <dgm:cxn modelId="{EF83FC65-7006-409C-9195-381CF7D67D0C}" type="presParOf" srcId="{B5930E7B-0E0E-4723-9501-6931C3B73522}" destId="{A90DCE18-9A23-477E-BFFC-20C033DE8FE3}" srcOrd="1" destOrd="0" presId="urn:microsoft.com/office/officeart/2018/5/layout/IconCircleLabelList"/>
    <dgm:cxn modelId="{1623EBD7-D5DC-4A95-9AA9-BA283AA31DCD}" type="presParOf" srcId="{B5930E7B-0E0E-4723-9501-6931C3B73522}" destId="{F4A4DD06-0FC4-4058-8B90-5E2D3ACA0CE8}" srcOrd="2" destOrd="0" presId="urn:microsoft.com/office/officeart/2018/5/layout/IconCircleLabelList"/>
    <dgm:cxn modelId="{C4736ECD-34FC-4530-BD51-197469CAB697}" type="presParOf" srcId="{B5930E7B-0E0E-4723-9501-6931C3B73522}" destId="{F6634FAE-154A-46D1-966D-B05F711B1F00}" srcOrd="3" destOrd="0" presId="urn:microsoft.com/office/officeart/2018/5/layout/IconCircleLabelList"/>
    <dgm:cxn modelId="{8135D27E-00D1-4E29-B32B-8DFED4F65033}" type="presParOf" srcId="{8F174B21-E726-493A-ABAD-2348CEB94A2B}" destId="{BBDCB3D4-8A0D-40D1-97FC-66A623BE89CF}" srcOrd="9" destOrd="0" presId="urn:microsoft.com/office/officeart/2018/5/layout/IconCircleLabelList"/>
    <dgm:cxn modelId="{6063A07A-BF92-4BE2-BEAA-422BAE998DFE}" type="presParOf" srcId="{8F174B21-E726-493A-ABAD-2348CEB94A2B}" destId="{0ED03893-AC4B-4D25-B0DC-61430BB1EE9F}" srcOrd="10" destOrd="0" presId="urn:microsoft.com/office/officeart/2018/5/layout/IconCircleLabelList"/>
    <dgm:cxn modelId="{6B0427D5-7DFD-4CCF-BA70-57AAB5C7787E}" type="presParOf" srcId="{0ED03893-AC4B-4D25-B0DC-61430BB1EE9F}" destId="{6024CB2A-5E3F-4150-B0BB-C5ECE1CF6C29}" srcOrd="0" destOrd="0" presId="urn:microsoft.com/office/officeart/2018/5/layout/IconCircleLabelList"/>
    <dgm:cxn modelId="{479DEA2B-AAAF-48A6-9609-F4E316F2477B}" type="presParOf" srcId="{0ED03893-AC4B-4D25-B0DC-61430BB1EE9F}" destId="{26E413B9-2C16-4FF2-ACA0-503EBB585F1C}" srcOrd="1" destOrd="0" presId="urn:microsoft.com/office/officeart/2018/5/layout/IconCircleLabelList"/>
    <dgm:cxn modelId="{201688B2-9E28-49E6-B4BA-07E40EDD44CC}" type="presParOf" srcId="{0ED03893-AC4B-4D25-B0DC-61430BB1EE9F}" destId="{917DBDD4-EB48-4B2E-B32F-098194D0B149}" srcOrd="2" destOrd="0" presId="urn:microsoft.com/office/officeart/2018/5/layout/IconCircleLabelList"/>
    <dgm:cxn modelId="{C8E82842-6B9C-40A3-905A-88909ED63E25}" type="presParOf" srcId="{0ED03893-AC4B-4D25-B0DC-61430BB1EE9F}" destId="{1D1ACECA-C8ED-43C8-9D78-9ECA710B8D21}" srcOrd="3" destOrd="0" presId="urn:microsoft.com/office/officeart/2018/5/layout/IconCircleLabelList"/>
    <dgm:cxn modelId="{48A888EF-B1CE-43FB-9AA9-DAB32D4A4DAC}" type="presParOf" srcId="{8F174B21-E726-493A-ABAD-2348CEB94A2B}" destId="{BA71FDAB-FC6C-45F8-B7CA-CA1A1A2FE4D2}" srcOrd="11" destOrd="0" presId="urn:microsoft.com/office/officeart/2018/5/layout/IconCircleLabelList"/>
    <dgm:cxn modelId="{8CDA4E57-F427-4EF7-B109-36A564B01524}" type="presParOf" srcId="{8F174B21-E726-493A-ABAD-2348CEB94A2B}" destId="{E69EB5F1-EB0F-4CB6-8725-A8E3D838145F}" srcOrd="12" destOrd="0" presId="urn:microsoft.com/office/officeart/2018/5/layout/IconCircleLabelList"/>
    <dgm:cxn modelId="{AA85F407-C051-4780-B06A-21495CF6822A}" type="presParOf" srcId="{E69EB5F1-EB0F-4CB6-8725-A8E3D838145F}" destId="{B2D0273B-D1E5-4E7F-BC78-04AEED785F1C}" srcOrd="0" destOrd="0" presId="urn:microsoft.com/office/officeart/2018/5/layout/IconCircleLabelList"/>
    <dgm:cxn modelId="{3F3127F8-4002-4E8E-B621-B658002412E8}" type="presParOf" srcId="{E69EB5F1-EB0F-4CB6-8725-A8E3D838145F}" destId="{E8B2FB62-0092-4B11-BE61-9FA465EB5008}" srcOrd="1" destOrd="0" presId="urn:microsoft.com/office/officeart/2018/5/layout/IconCircleLabelList"/>
    <dgm:cxn modelId="{359D82FF-924D-423D-9C87-B0B66D1011CC}" type="presParOf" srcId="{E69EB5F1-EB0F-4CB6-8725-A8E3D838145F}" destId="{244E79F3-AD33-49F0-BDA7-576E17725D07}" srcOrd="2" destOrd="0" presId="urn:microsoft.com/office/officeart/2018/5/layout/IconCircleLabelList"/>
    <dgm:cxn modelId="{6AB7202A-F1FA-4E97-93F0-B988AFC56AFD}" type="presParOf" srcId="{E69EB5F1-EB0F-4CB6-8725-A8E3D838145F}" destId="{A7471F28-B86D-45FC-B214-B16F92C6C8A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9F4A2-2DAD-43C9-A1A6-1DA385FBF7C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21450BA-4B0C-4778-91A6-99AD65237496}">
      <dgm:prSet phldrT="[Text]" phldr="0"/>
      <dgm:spPr/>
      <dgm:t>
        <a:bodyPr/>
        <a:lstStyle/>
        <a:p>
          <a:pPr rtl="0"/>
          <a:r>
            <a:rPr lang="en-US">
              <a:latin typeface="Arial" panose="020B0604020202020204"/>
            </a:rPr>
            <a:t> Major Courses + GEs</a:t>
          </a:r>
          <a:endParaRPr lang="en-US"/>
        </a:p>
      </dgm:t>
    </dgm:pt>
    <dgm:pt modelId="{F981FE3C-E0E8-4F07-B59A-B5E288724B2C}" type="parTrans" cxnId="{B8677622-323E-400B-AB3F-258497D689C3}">
      <dgm:prSet/>
      <dgm:spPr/>
    </dgm:pt>
    <dgm:pt modelId="{EB416547-87FD-4C0F-BCA7-22D094DD8BFD}" type="sibTrans" cxnId="{B8677622-323E-400B-AB3F-258497D689C3}">
      <dgm:prSet/>
      <dgm:spPr/>
      <dgm:t>
        <a:bodyPr/>
        <a:lstStyle/>
        <a:p>
          <a:endParaRPr lang="en-US"/>
        </a:p>
      </dgm:t>
    </dgm:pt>
    <dgm:pt modelId="{EA37CBC5-0108-4A39-9186-2E019BE652EB}">
      <dgm:prSet phldrT="[Text]" phldr="0"/>
      <dgm:spPr/>
      <dgm:t>
        <a:bodyPr/>
        <a:lstStyle/>
        <a:p>
          <a:pPr rtl="0"/>
          <a:r>
            <a:rPr lang="en-US">
              <a:latin typeface="Arial" panose="020B0604020202020204"/>
            </a:rPr>
            <a:t> Degrees + Certificates</a:t>
          </a:r>
          <a:endParaRPr lang="en-US"/>
        </a:p>
      </dgm:t>
    </dgm:pt>
    <dgm:pt modelId="{BBD7B7FF-0D7C-4C10-A01B-06E42BE1BF9A}" type="parTrans" cxnId="{FBDCC501-A63B-44B4-9870-DF3E44CA9A29}">
      <dgm:prSet/>
      <dgm:spPr/>
    </dgm:pt>
    <dgm:pt modelId="{042139F6-3724-4CE7-9E69-76783F53A3A5}" type="sibTrans" cxnId="{FBDCC501-A63B-44B4-9870-DF3E44CA9A29}">
      <dgm:prSet/>
      <dgm:spPr/>
      <dgm:t>
        <a:bodyPr/>
        <a:lstStyle/>
        <a:p>
          <a:endParaRPr lang="en-US"/>
        </a:p>
      </dgm:t>
    </dgm:pt>
    <dgm:pt modelId="{A824F543-5E22-46A3-82F4-99B54C878AE3}">
      <dgm:prSet phldrT="[Text]" phldr="0"/>
      <dgm:spPr/>
      <dgm:t>
        <a:bodyPr/>
        <a:lstStyle/>
        <a:p>
          <a:pPr rtl="0"/>
          <a:r>
            <a:rPr lang="en-US">
              <a:latin typeface="Arial" panose="020B0604020202020204"/>
            </a:rPr>
            <a:t> Career</a:t>
          </a:r>
          <a:endParaRPr lang="en-US"/>
        </a:p>
      </dgm:t>
    </dgm:pt>
    <dgm:pt modelId="{B31C7FF0-7F99-42C6-8C9B-AB00579ED4E2}" type="parTrans" cxnId="{850ABAD3-D05D-4362-9362-E5B552DBB000}">
      <dgm:prSet/>
      <dgm:spPr/>
    </dgm:pt>
    <dgm:pt modelId="{4702B60F-C822-4CF2-822E-340DC8F9CABC}" type="sibTrans" cxnId="{850ABAD3-D05D-4362-9362-E5B552DBB000}">
      <dgm:prSet/>
      <dgm:spPr/>
      <dgm:t>
        <a:bodyPr/>
        <a:lstStyle/>
        <a:p>
          <a:endParaRPr lang="en-US"/>
        </a:p>
      </dgm:t>
    </dgm:pt>
    <dgm:pt modelId="{AA2A8BCD-46CF-4B1D-8CA3-75324C3892DF}" type="pres">
      <dgm:prSet presAssocID="{E599F4A2-2DAD-43C9-A1A6-1DA385FBF7C8}" presName="Name0" presStyleCnt="0">
        <dgm:presLayoutVars>
          <dgm:dir/>
          <dgm:resizeHandles val="exact"/>
        </dgm:presLayoutVars>
      </dgm:prSet>
      <dgm:spPr/>
      <dgm:t>
        <a:bodyPr/>
        <a:lstStyle/>
        <a:p>
          <a:endParaRPr lang="en-US"/>
        </a:p>
      </dgm:t>
    </dgm:pt>
    <dgm:pt modelId="{8669F0E9-4B36-4BD9-9001-68B0CB5A97A3}" type="pres">
      <dgm:prSet presAssocID="{321450BA-4B0C-4778-91A6-99AD65237496}" presName="node" presStyleLbl="node1" presStyleIdx="0" presStyleCnt="3">
        <dgm:presLayoutVars>
          <dgm:bulletEnabled val="1"/>
        </dgm:presLayoutVars>
      </dgm:prSet>
      <dgm:spPr/>
      <dgm:t>
        <a:bodyPr/>
        <a:lstStyle/>
        <a:p>
          <a:endParaRPr lang="en-US"/>
        </a:p>
      </dgm:t>
    </dgm:pt>
    <dgm:pt modelId="{A011585A-F1F1-4CC2-8B71-0D2A7FADBE96}" type="pres">
      <dgm:prSet presAssocID="{EB416547-87FD-4C0F-BCA7-22D094DD8BFD}" presName="sibTrans" presStyleLbl="sibTrans2D1" presStyleIdx="0" presStyleCnt="2"/>
      <dgm:spPr/>
      <dgm:t>
        <a:bodyPr/>
        <a:lstStyle/>
        <a:p>
          <a:endParaRPr lang="en-US"/>
        </a:p>
      </dgm:t>
    </dgm:pt>
    <dgm:pt modelId="{1FED247D-7898-41F0-914D-56C1A6184D95}" type="pres">
      <dgm:prSet presAssocID="{EB416547-87FD-4C0F-BCA7-22D094DD8BFD}" presName="connectorText" presStyleLbl="sibTrans2D1" presStyleIdx="0" presStyleCnt="2"/>
      <dgm:spPr/>
      <dgm:t>
        <a:bodyPr/>
        <a:lstStyle/>
        <a:p>
          <a:endParaRPr lang="en-US"/>
        </a:p>
      </dgm:t>
    </dgm:pt>
    <dgm:pt modelId="{A4C4F9B1-22AE-4D65-8D2D-F6596C3F66ED}" type="pres">
      <dgm:prSet presAssocID="{EA37CBC5-0108-4A39-9186-2E019BE652EB}" presName="node" presStyleLbl="node1" presStyleIdx="1" presStyleCnt="3">
        <dgm:presLayoutVars>
          <dgm:bulletEnabled val="1"/>
        </dgm:presLayoutVars>
      </dgm:prSet>
      <dgm:spPr/>
      <dgm:t>
        <a:bodyPr/>
        <a:lstStyle/>
        <a:p>
          <a:endParaRPr lang="en-US"/>
        </a:p>
      </dgm:t>
    </dgm:pt>
    <dgm:pt modelId="{593CDCAF-5D69-4968-925D-9722FE7815E1}" type="pres">
      <dgm:prSet presAssocID="{042139F6-3724-4CE7-9E69-76783F53A3A5}" presName="sibTrans" presStyleLbl="sibTrans2D1" presStyleIdx="1" presStyleCnt="2"/>
      <dgm:spPr/>
      <dgm:t>
        <a:bodyPr/>
        <a:lstStyle/>
        <a:p>
          <a:endParaRPr lang="en-US"/>
        </a:p>
      </dgm:t>
    </dgm:pt>
    <dgm:pt modelId="{67EDFBC6-9ACD-4E3B-904E-D171E99A1AD9}" type="pres">
      <dgm:prSet presAssocID="{042139F6-3724-4CE7-9E69-76783F53A3A5}" presName="connectorText" presStyleLbl="sibTrans2D1" presStyleIdx="1" presStyleCnt="2"/>
      <dgm:spPr/>
      <dgm:t>
        <a:bodyPr/>
        <a:lstStyle/>
        <a:p>
          <a:endParaRPr lang="en-US"/>
        </a:p>
      </dgm:t>
    </dgm:pt>
    <dgm:pt modelId="{579DE239-62C0-48C8-807A-218C54707924}" type="pres">
      <dgm:prSet presAssocID="{A824F543-5E22-46A3-82F4-99B54C878AE3}" presName="node" presStyleLbl="node1" presStyleIdx="2" presStyleCnt="3">
        <dgm:presLayoutVars>
          <dgm:bulletEnabled val="1"/>
        </dgm:presLayoutVars>
      </dgm:prSet>
      <dgm:spPr/>
      <dgm:t>
        <a:bodyPr/>
        <a:lstStyle/>
        <a:p>
          <a:endParaRPr lang="en-US"/>
        </a:p>
      </dgm:t>
    </dgm:pt>
  </dgm:ptLst>
  <dgm:cxnLst>
    <dgm:cxn modelId="{386358E7-F58E-42C6-BDE9-01FA33EDD84A}" type="presOf" srcId="{EA37CBC5-0108-4A39-9186-2E019BE652EB}" destId="{A4C4F9B1-22AE-4D65-8D2D-F6596C3F66ED}" srcOrd="0" destOrd="0" presId="urn:microsoft.com/office/officeart/2005/8/layout/process1"/>
    <dgm:cxn modelId="{3EE357EF-B4FE-4412-876E-028B66F5CD78}" type="presOf" srcId="{A824F543-5E22-46A3-82F4-99B54C878AE3}" destId="{579DE239-62C0-48C8-807A-218C54707924}" srcOrd="0" destOrd="0" presId="urn:microsoft.com/office/officeart/2005/8/layout/process1"/>
    <dgm:cxn modelId="{FAAB1828-18A8-4631-A1D4-36A9028B3738}" type="presOf" srcId="{321450BA-4B0C-4778-91A6-99AD65237496}" destId="{8669F0E9-4B36-4BD9-9001-68B0CB5A97A3}" srcOrd="0" destOrd="0" presId="urn:microsoft.com/office/officeart/2005/8/layout/process1"/>
    <dgm:cxn modelId="{850ABAD3-D05D-4362-9362-E5B552DBB000}" srcId="{E599F4A2-2DAD-43C9-A1A6-1DA385FBF7C8}" destId="{A824F543-5E22-46A3-82F4-99B54C878AE3}" srcOrd="2" destOrd="0" parTransId="{B31C7FF0-7F99-42C6-8C9B-AB00579ED4E2}" sibTransId="{4702B60F-C822-4CF2-822E-340DC8F9CABC}"/>
    <dgm:cxn modelId="{22D0928B-A273-4778-8BB1-2EB21ECE1411}" type="presOf" srcId="{042139F6-3724-4CE7-9E69-76783F53A3A5}" destId="{593CDCAF-5D69-4968-925D-9722FE7815E1}" srcOrd="0" destOrd="0" presId="urn:microsoft.com/office/officeart/2005/8/layout/process1"/>
    <dgm:cxn modelId="{224F9108-4B53-4765-AF20-3A65FAC6FDBE}" type="presOf" srcId="{E599F4A2-2DAD-43C9-A1A6-1DA385FBF7C8}" destId="{AA2A8BCD-46CF-4B1D-8CA3-75324C3892DF}" srcOrd="0" destOrd="0" presId="urn:microsoft.com/office/officeart/2005/8/layout/process1"/>
    <dgm:cxn modelId="{0BDEABA9-BEB0-4795-B360-A255230FDF01}" type="presOf" srcId="{042139F6-3724-4CE7-9E69-76783F53A3A5}" destId="{67EDFBC6-9ACD-4E3B-904E-D171E99A1AD9}" srcOrd="1" destOrd="0" presId="urn:microsoft.com/office/officeart/2005/8/layout/process1"/>
    <dgm:cxn modelId="{9A1FEC0E-C082-4CA4-89C0-55CEC2F69EF9}" type="presOf" srcId="{EB416547-87FD-4C0F-BCA7-22D094DD8BFD}" destId="{1FED247D-7898-41F0-914D-56C1A6184D95}" srcOrd="1" destOrd="0" presId="urn:microsoft.com/office/officeart/2005/8/layout/process1"/>
    <dgm:cxn modelId="{FBDCC501-A63B-44B4-9870-DF3E44CA9A29}" srcId="{E599F4A2-2DAD-43C9-A1A6-1DA385FBF7C8}" destId="{EA37CBC5-0108-4A39-9186-2E019BE652EB}" srcOrd="1" destOrd="0" parTransId="{BBD7B7FF-0D7C-4C10-A01B-06E42BE1BF9A}" sibTransId="{042139F6-3724-4CE7-9E69-76783F53A3A5}"/>
    <dgm:cxn modelId="{B8677622-323E-400B-AB3F-258497D689C3}" srcId="{E599F4A2-2DAD-43C9-A1A6-1DA385FBF7C8}" destId="{321450BA-4B0C-4778-91A6-99AD65237496}" srcOrd="0" destOrd="0" parTransId="{F981FE3C-E0E8-4F07-B59A-B5E288724B2C}" sibTransId="{EB416547-87FD-4C0F-BCA7-22D094DD8BFD}"/>
    <dgm:cxn modelId="{080F7A70-AB88-4F0D-88DF-B020944BEE39}" type="presOf" srcId="{EB416547-87FD-4C0F-BCA7-22D094DD8BFD}" destId="{A011585A-F1F1-4CC2-8B71-0D2A7FADBE96}" srcOrd="0" destOrd="0" presId="urn:microsoft.com/office/officeart/2005/8/layout/process1"/>
    <dgm:cxn modelId="{34E1398B-D440-4FA8-A16B-B16413B9EEED}" type="presParOf" srcId="{AA2A8BCD-46CF-4B1D-8CA3-75324C3892DF}" destId="{8669F0E9-4B36-4BD9-9001-68B0CB5A97A3}" srcOrd="0" destOrd="0" presId="urn:microsoft.com/office/officeart/2005/8/layout/process1"/>
    <dgm:cxn modelId="{2AB44D43-5C1D-4B69-A0D6-CC8A1DBFB7A0}" type="presParOf" srcId="{AA2A8BCD-46CF-4B1D-8CA3-75324C3892DF}" destId="{A011585A-F1F1-4CC2-8B71-0D2A7FADBE96}" srcOrd="1" destOrd="0" presId="urn:microsoft.com/office/officeart/2005/8/layout/process1"/>
    <dgm:cxn modelId="{38ADD405-5F95-4576-9691-24A45ECED2E0}" type="presParOf" srcId="{A011585A-F1F1-4CC2-8B71-0D2A7FADBE96}" destId="{1FED247D-7898-41F0-914D-56C1A6184D95}" srcOrd="0" destOrd="0" presId="urn:microsoft.com/office/officeart/2005/8/layout/process1"/>
    <dgm:cxn modelId="{6B7EAA4C-EFC2-44F0-B6B6-517273F1CD97}" type="presParOf" srcId="{AA2A8BCD-46CF-4B1D-8CA3-75324C3892DF}" destId="{A4C4F9B1-22AE-4D65-8D2D-F6596C3F66ED}" srcOrd="2" destOrd="0" presId="urn:microsoft.com/office/officeart/2005/8/layout/process1"/>
    <dgm:cxn modelId="{D9842CE6-7A98-487E-8524-5D9FF7A7414B}" type="presParOf" srcId="{AA2A8BCD-46CF-4B1D-8CA3-75324C3892DF}" destId="{593CDCAF-5D69-4968-925D-9722FE7815E1}" srcOrd="3" destOrd="0" presId="urn:microsoft.com/office/officeart/2005/8/layout/process1"/>
    <dgm:cxn modelId="{B821EFC5-E777-40E7-914C-E99E84D4994E}" type="presParOf" srcId="{593CDCAF-5D69-4968-925D-9722FE7815E1}" destId="{67EDFBC6-9ACD-4E3B-904E-D171E99A1AD9}" srcOrd="0" destOrd="0" presId="urn:microsoft.com/office/officeart/2005/8/layout/process1"/>
    <dgm:cxn modelId="{3DC8C988-3461-4E1B-A257-101DB6E811FD}" type="presParOf" srcId="{AA2A8BCD-46CF-4B1D-8CA3-75324C3892DF}" destId="{579DE239-62C0-48C8-807A-218C5470792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99D20-FC59-4E9D-A999-897560296AD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1316736-F001-4CF2-90E8-B82A14ECD008}">
      <dgm:prSet phldrT="[Text]" phldr="0"/>
      <dgm:spPr/>
      <dgm:t>
        <a:bodyPr/>
        <a:lstStyle/>
        <a:p>
          <a:pPr rtl="0"/>
          <a:r>
            <a:rPr lang="en-US">
              <a:solidFill>
                <a:schemeClr val="bg1"/>
              </a:solidFill>
              <a:latin typeface="Arial"/>
            </a:rPr>
            <a:t>Factors</a:t>
          </a:r>
          <a:r>
            <a:rPr lang="en-US" b="0" i="0" u="none" strike="noStrike" cap="none" baseline="0" noProof="0">
              <a:solidFill>
                <a:schemeClr val="bg1"/>
              </a:solidFill>
              <a:latin typeface="Arial"/>
              <a:cs typeface="Arial"/>
            </a:rPr>
            <a:t> </a:t>
          </a:r>
          <a:r>
            <a:rPr lang="en-US">
              <a:latin typeface="Arial" panose="020B0604020202020204"/>
            </a:rPr>
            <a:t>Counselors Utilize When</a:t>
          </a:r>
          <a:r>
            <a:rPr lang="en-US" b="0" i="0" u="none" strike="noStrike" cap="none" baseline="0" noProof="0">
              <a:solidFill>
                <a:srgbClr val="010000"/>
              </a:solidFill>
              <a:latin typeface="Arial"/>
              <a:cs typeface="Arial"/>
            </a:rPr>
            <a:t> </a:t>
          </a:r>
          <a:r>
            <a:rPr lang="en-US">
              <a:latin typeface="Arial" panose="020B0604020202020204"/>
            </a:rPr>
            <a:t>Making GE Recommendatio</a:t>
          </a:r>
          <a:r>
            <a:rPr lang="en-US">
              <a:solidFill>
                <a:schemeClr val="bg1"/>
              </a:solidFill>
              <a:latin typeface="Arial" panose="020B0604020202020204"/>
            </a:rPr>
            <a:t>ns</a:t>
          </a:r>
          <a:endParaRPr lang="en-US">
            <a:solidFill>
              <a:schemeClr val="bg1"/>
            </a:solidFill>
          </a:endParaRPr>
        </a:p>
      </dgm:t>
    </dgm:pt>
    <dgm:pt modelId="{4FBE7ECD-EEBB-449A-9D30-DD376A2AAE2D}" type="parTrans" cxnId="{0BA22178-500C-4538-843F-B5DF9A917B6E}">
      <dgm:prSet/>
      <dgm:spPr/>
      <dgm:t>
        <a:bodyPr/>
        <a:lstStyle/>
        <a:p>
          <a:endParaRPr lang="en-US"/>
        </a:p>
      </dgm:t>
    </dgm:pt>
    <dgm:pt modelId="{1A5181B5-3C8C-4F99-9521-E6B1A32CA0AA}" type="sibTrans" cxnId="{0BA22178-500C-4538-843F-B5DF9A917B6E}">
      <dgm:prSet/>
      <dgm:spPr/>
      <dgm:t>
        <a:bodyPr/>
        <a:lstStyle/>
        <a:p>
          <a:endParaRPr lang="en-US"/>
        </a:p>
      </dgm:t>
    </dgm:pt>
    <dgm:pt modelId="{0F42146A-0129-4A27-8898-82FB8E98260A}">
      <dgm:prSet phldrT="[Text]" phldr="0"/>
      <dgm:spPr/>
      <dgm:t>
        <a:bodyPr/>
        <a:lstStyle/>
        <a:p>
          <a:pPr rtl="0"/>
          <a:r>
            <a:rPr lang="en-US">
              <a:latin typeface="Arial" panose="020B0604020202020204"/>
            </a:rPr>
            <a:t>Student-Centered interest, focus, needs</a:t>
          </a:r>
        </a:p>
      </dgm:t>
    </dgm:pt>
    <dgm:pt modelId="{311695E9-35A2-4E98-AFD5-8D5CA7C28432}" type="parTrans" cxnId="{8FC62420-D9C0-4A86-8DA0-0D1DF5B19577}">
      <dgm:prSet/>
      <dgm:spPr/>
      <dgm:t>
        <a:bodyPr/>
        <a:lstStyle/>
        <a:p>
          <a:endParaRPr lang="en-US"/>
        </a:p>
      </dgm:t>
    </dgm:pt>
    <dgm:pt modelId="{50328B41-81B2-439E-B179-0BF48758A17D}" type="sibTrans" cxnId="{8FC62420-D9C0-4A86-8DA0-0D1DF5B19577}">
      <dgm:prSet/>
      <dgm:spPr/>
      <dgm:t>
        <a:bodyPr/>
        <a:lstStyle/>
        <a:p>
          <a:endParaRPr lang="en-US"/>
        </a:p>
      </dgm:t>
    </dgm:pt>
    <dgm:pt modelId="{A64127CC-5F53-4324-9353-CD49F5370B48}">
      <dgm:prSet phldrT="[Text]" phldr="0"/>
      <dgm:spPr/>
      <dgm:t>
        <a:bodyPr/>
        <a:lstStyle/>
        <a:p>
          <a:pPr rtl="0"/>
          <a:r>
            <a:rPr lang="en-US">
              <a:latin typeface="Arial" panose="020B0604020202020204"/>
            </a:rPr>
            <a:t>Flexibility for Associate Degree and Transfer GE Requirements</a:t>
          </a:r>
          <a:endParaRPr lang="en-US"/>
        </a:p>
      </dgm:t>
    </dgm:pt>
    <dgm:pt modelId="{385B7703-66D1-4042-BC84-C0AF392E29BB}" type="parTrans" cxnId="{78C12D48-52E1-473F-8C04-EA3783ECCE2B}">
      <dgm:prSet/>
      <dgm:spPr/>
      <dgm:t>
        <a:bodyPr/>
        <a:lstStyle/>
        <a:p>
          <a:endParaRPr lang="en-US"/>
        </a:p>
      </dgm:t>
    </dgm:pt>
    <dgm:pt modelId="{248A447C-75B1-40E0-837E-80DE7ECF80DF}" type="sibTrans" cxnId="{78C12D48-52E1-473F-8C04-EA3783ECCE2B}">
      <dgm:prSet/>
      <dgm:spPr/>
      <dgm:t>
        <a:bodyPr/>
        <a:lstStyle/>
        <a:p>
          <a:endParaRPr lang="en-US"/>
        </a:p>
      </dgm:t>
    </dgm:pt>
    <dgm:pt modelId="{48E4C720-5917-437F-A7CA-C18D7B6FB760}">
      <dgm:prSet phldrT="[Text]" phldr="0"/>
      <dgm:spPr/>
      <dgm:t>
        <a:bodyPr/>
        <a:lstStyle/>
        <a:p>
          <a:pPr rtl="0"/>
          <a:r>
            <a:rPr lang="en-US">
              <a:latin typeface="Arial" panose="020B0604020202020204"/>
            </a:rPr>
            <a:t>Front load GE's for certain majors</a:t>
          </a:r>
          <a:endParaRPr lang="en-US"/>
        </a:p>
      </dgm:t>
    </dgm:pt>
    <dgm:pt modelId="{7D7FFBB8-E49C-4D21-84E4-3A1AB95617DA}" type="parTrans" cxnId="{89C694DE-4AC3-4D24-A6AA-FC433B74B84A}">
      <dgm:prSet/>
      <dgm:spPr/>
      <dgm:t>
        <a:bodyPr/>
        <a:lstStyle/>
        <a:p>
          <a:endParaRPr lang="en-US"/>
        </a:p>
      </dgm:t>
    </dgm:pt>
    <dgm:pt modelId="{8E366C84-7256-4583-93EA-293545708C58}" type="sibTrans" cxnId="{89C694DE-4AC3-4D24-A6AA-FC433B74B84A}">
      <dgm:prSet/>
      <dgm:spPr/>
      <dgm:t>
        <a:bodyPr/>
        <a:lstStyle/>
        <a:p>
          <a:endParaRPr lang="en-US"/>
        </a:p>
      </dgm:t>
    </dgm:pt>
    <dgm:pt modelId="{87E24A00-66A4-4D7F-BD06-EDF955A9818C}">
      <dgm:prSet phldr="0"/>
      <dgm:spPr/>
      <dgm:t>
        <a:bodyPr/>
        <a:lstStyle/>
        <a:p>
          <a:pPr rtl="0"/>
          <a:r>
            <a:rPr lang="en-US">
              <a:latin typeface="Arial" panose="020B0604020202020204"/>
            </a:rPr>
            <a:t>Flexibility for major prep at multiple transfer campuses</a:t>
          </a:r>
        </a:p>
      </dgm:t>
    </dgm:pt>
    <dgm:pt modelId="{989F0447-68B8-4C9B-9CDF-C1A212FBA1E2}" type="parTrans" cxnId="{AC2BACB8-30EF-4511-B864-173054C88FDB}">
      <dgm:prSet/>
      <dgm:spPr/>
    </dgm:pt>
    <dgm:pt modelId="{12CD89C1-1B8B-42C4-A80F-2E16FFEDE0F4}" type="sibTrans" cxnId="{AC2BACB8-30EF-4511-B864-173054C88FDB}">
      <dgm:prSet/>
      <dgm:spPr/>
    </dgm:pt>
    <dgm:pt modelId="{A5D5FA35-745B-41A1-A8E3-F5BC9322FE01}">
      <dgm:prSet phldr="0"/>
      <dgm:spPr/>
      <dgm:t>
        <a:bodyPr/>
        <a:lstStyle/>
        <a:p>
          <a:r>
            <a:rPr lang="en-US">
              <a:latin typeface="Arial" panose="020B0604020202020204"/>
            </a:rPr>
            <a:t>Career related skills/content/topics</a:t>
          </a:r>
          <a:endParaRPr lang="en-US"/>
        </a:p>
      </dgm:t>
    </dgm:pt>
    <dgm:pt modelId="{64EAA9C5-14C5-4D30-9D25-DD52D9C4DCC3}" type="parTrans" cxnId="{D16D55DF-7C02-4B32-BF6E-76C492E128CE}">
      <dgm:prSet/>
      <dgm:spPr/>
    </dgm:pt>
    <dgm:pt modelId="{9311241D-E525-4DA9-BD5D-F75AC8ECFC32}" type="sibTrans" cxnId="{D16D55DF-7C02-4B32-BF6E-76C492E128CE}">
      <dgm:prSet/>
      <dgm:spPr/>
    </dgm:pt>
    <dgm:pt modelId="{5746F706-A72C-4D46-B865-50669B1EA4FF}">
      <dgm:prSet phldr="0"/>
      <dgm:spPr/>
      <dgm:t>
        <a:bodyPr/>
        <a:lstStyle/>
        <a:p>
          <a:r>
            <a:rPr lang="en-US">
              <a:latin typeface="Arial" panose="020B0604020202020204"/>
            </a:rPr>
            <a:t>Scheduling</a:t>
          </a:r>
        </a:p>
      </dgm:t>
    </dgm:pt>
    <dgm:pt modelId="{FA5A9131-E72F-47F6-BC02-0FEF8A6BF235}" type="parTrans" cxnId="{F8A303C9-0152-40B7-A9B2-C144927D5B5F}">
      <dgm:prSet/>
      <dgm:spPr/>
    </dgm:pt>
    <dgm:pt modelId="{25CCA4F6-2BEF-4E6D-BA1B-5F1984F007DA}" type="sibTrans" cxnId="{F8A303C9-0152-40B7-A9B2-C144927D5B5F}">
      <dgm:prSet/>
      <dgm:spPr/>
    </dgm:pt>
    <dgm:pt modelId="{9A463DD3-C94B-4FB9-BCFC-BD1427C7E138}">
      <dgm:prSet phldr="0"/>
      <dgm:spPr/>
      <dgm:t>
        <a:bodyPr/>
        <a:lstStyle/>
        <a:p>
          <a:pPr rtl="0"/>
          <a:r>
            <a:rPr lang="en-US">
              <a:latin typeface="Arial" panose="020B0604020202020204"/>
            </a:rPr>
            <a:t>Statewide policies: Ex. CSU Group 1 and 2 Graduation Req</a:t>
          </a:r>
        </a:p>
      </dgm:t>
    </dgm:pt>
    <dgm:pt modelId="{0D6E9EBD-1F38-40EF-B9F6-8A4F833DA265}" type="parTrans" cxnId="{71B16DBD-577F-4FC2-A361-67112D7E6504}">
      <dgm:prSet/>
      <dgm:spPr/>
    </dgm:pt>
    <dgm:pt modelId="{44CCC37B-D8F6-44C2-8C71-6CC737384E38}" type="sibTrans" cxnId="{71B16DBD-577F-4FC2-A361-67112D7E6504}">
      <dgm:prSet/>
      <dgm:spPr/>
    </dgm:pt>
    <dgm:pt modelId="{A4A52A86-8C0F-4542-B1FC-45F62F5F1062}" type="pres">
      <dgm:prSet presAssocID="{45F99D20-FC59-4E9D-A999-897560296ADD}" presName="composite" presStyleCnt="0">
        <dgm:presLayoutVars>
          <dgm:chMax val="1"/>
          <dgm:dir/>
          <dgm:resizeHandles val="exact"/>
        </dgm:presLayoutVars>
      </dgm:prSet>
      <dgm:spPr/>
      <dgm:t>
        <a:bodyPr/>
        <a:lstStyle/>
        <a:p>
          <a:endParaRPr lang="en-US"/>
        </a:p>
      </dgm:t>
    </dgm:pt>
    <dgm:pt modelId="{1947F716-94C1-410B-AD25-8626C2430C1A}" type="pres">
      <dgm:prSet presAssocID="{01316736-F001-4CF2-90E8-B82A14ECD008}" presName="roof" presStyleLbl="dkBgShp" presStyleIdx="0" presStyleCnt="2"/>
      <dgm:spPr/>
      <dgm:t>
        <a:bodyPr/>
        <a:lstStyle/>
        <a:p>
          <a:endParaRPr lang="en-US"/>
        </a:p>
      </dgm:t>
    </dgm:pt>
    <dgm:pt modelId="{A9F5998F-E6BD-4221-911F-6B2E161C584E}" type="pres">
      <dgm:prSet presAssocID="{01316736-F001-4CF2-90E8-B82A14ECD008}" presName="pillars" presStyleCnt="0"/>
      <dgm:spPr/>
    </dgm:pt>
    <dgm:pt modelId="{E223EBA5-333C-46C2-9537-B3B7B83810B2}" type="pres">
      <dgm:prSet presAssocID="{01316736-F001-4CF2-90E8-B82A14ECD008}" presName="pillar1" presStyleLbl="node1" presStyleIdx="0" presStyleCnt="7">
        <dgm:presLayoutVars>
          <dgm:bulletEnabled val="1"/>
        </dgm:presLayoutVars>
      </dgm:prSet>
      <dgm:spPr/>
      <dgm:t>
        <a:bodyPr/>
        <a:lstStyle/>
        <a:p>
          <a:endParaRPr lang="en-US"/>
        </a:p>
      </dgm:t>
    </dgm:pt>
    <dgm:pt modelId="{245DD24C-224F-480E-BE8B-3322AD9FB2C1}" type="pres">
      <dgm:prSet presAssocID="{A5D5FA35-745B-41A1-A8E3-F5BC9322FE01}" presName="pillarX" presStyleLbl="node1" presStyleIdx="1" presStyleCnt="7">
        <dgm:presLayoutVars>
          <dgm:bulletEnabled val="1"/>
        </dgm:presLayoutVars>
      </dgm:prSet>
      <dgm:spPr/>
      <dgm:t>
        <a:bodyPr/>
        <a:lstStyle/>
        <a:p>
          <a:endParaRPr lang="en-US"/>
        </a:p>
      </dgm:t>
    </dgm:pt>
    <dgm:pt modelId="{E26D1ACE-7851-4321-905E-733E5D2D92E9}" type="pres">
      <dgm:prSet presAssocID="{A64127CC-5F53-4324-9353-CD49F5370B48}" presName="pillarX" presStyleLbl="node1" presStyleIdx="2" presStyleCnt="7">
        <dgm:presLayoutVars>
          <dgm:bulletEnabled val="1"/>
        </dgm:presLayoutVars>
      </dgm:prSet>
      <dgm:spPr/>
      <dgm:t>
        <a:bodyPr/>
        <a:lstStyle/>
        <a:p>
          <a:endParaRPr lang="en-US"/>
        </a:p>
      </dgm:t>
    </dgm:pt>
    <dgm:pt modelId="{CFA037FB-8635-4C7C-B7DD-5B9A7318667B}" type="pres">
      <dgm:prSet presAssocID="{48E4C720-5917-437F-A7CA-C18D7B6FB760}" presName="pillarX" presStyleLbl="node1" presStyleIdx="3" presStyleCnt="7">
        <dgm:presLayoutVars>
          <dgm:bulletEnabled val="1"/>
        </dgm:presLayoutVars>
      </dgm:prSet>
      <dgm:spPr/>
      <dgm:t>
        <a:bodyPr/>
        <a:lstStyle/>
        <a:p>
          <a:endParaRPr lang="en-US"/>
        </a:p>
      </dgm:t>
    </dgm:pt>
    <dgm:pt modelId="{D807E9C1-69DA-4474-BEB7-5CA142179B85}" type="pres">
      <dgm:prSet presAssocID="{87E24A00-66A4-4D7F-BD06-EDF955A9818C}" presName="pillarX" presStyleLbl="node1" presStyleIdx="4" presStyleCnt="7">
        <dgm:presLayoutVars>
          <dgm:bulletEnabled val="1"/>
        </dgm:presLayoutVars>
      </dgm:prSet>
      <dgm:spPr/>
      <dgm:t>
        <a:bodyPr/>
        <a:lstStyle/>
        <a:p>
          <a:endParaRPr lang="en-US"/>
        </a:p>
      </dgm:t>
    </dgm:pt>
    <dgm:pt modelId="{30CDBFE8-6C87-4E86-A832-206EFF96BCE6}" type="pres">
      <dgm:prSet presAssocID="{5746F706-A72C-4D46-B865-50669B1EA4FF}" presName="pillarX" presStyleLbl="node1" presStyleIdx="5" presStyleCnt="7">
        <dgm:presLayoutVars>
          <dgm:bulletEnabled val="1"/>
        </dgm:presLayoutVars>
      </dgm:prSet>
      <dgm:spPr/>
      <dgm:t>
        <a:bodyPr/>
        <a:lstStyle/>
        <a:p>
          <a:endParaRPr lang="en-US"/>
        </a:p>
      </dgm:t>
    </dgm:pt>
    <dgm:pt modelId="{592A6DE4-2A45-4207-846F-4E8B29A7CACC}" type="pres">
      <dgm:prSet presAssocID="{9A463DD3-C94B-4FB9-BCFC-BD1427C7E138}" presName="pillarX" presStyleLbl="node1" presStyleIdx="6" presStyleCnt="7">
        <dgm:presLayoutVars>
          <dgm:bulletEnabled val="1"/>
        </dgm:presLayoutVars>
      </dgm:prSet>
      <dgm:spPr/>
      <dgm:t>
        <a:bodyPr/>
        <a:lstStyle/>
        <a:p>
          <a:endParaRPr lang="en-US"/>
        </a:p>
      </dgm:t>
    </dgm:pt>
    <dgm:pt modelId="{00E585D9-FC12-4DC0-8A4C-80A61D8410E0}" type="pres">
      <dgm:prSet presAssocID="{01316736-F001-4CF2-90E8-B82A14ECD008}" presName="base" presStyleLbl="dkBgShp" presStyleIdx="1" presStyleCnt="2"/>
      <dgm:spPr/>
    </dgm:pt>
  </dgm:ptLst>
  <dgm:cxnLst>
    <dgm:cxn modelId="{DBE52C40-E47F-4780-8A47-6315AF4FCCAB}" type="presOf" srcId="{5746F706-A72C-4D46-B865-50669B1EA4FF}" destId="{30CDBFE8-6C87-4E86-A832-206EFF96BCE6}" srcOrd="0" destOrd="0" presId="urn:microsoft.com/office/officeart/2005/8/layout/hList3"/>
    <dgm:cxn modelId="{3E9B7213-F0D6-40B7-ADCD-5118143F4DD1}" type="presOf" srcId="{A5D5FA35-745B-41A1-A8E3-F5BC9322FE01}" destId="{245DD24C-224F-480E-BE8B-3322AD9FB2C1}" srcOrd="0" destOrd="0" presId="urn:microsoft.com/office/officeart/2005/8/layout/hList3"/>
    <dgm:cxn modelId="{33156388-6755-4CEC-BC36-A9EB5B9A4DBB}" type="presOf" srcId="{0F42146A-0129-4A27-8898-82FB8E98260A}" destId="{E223EBA5-333C-46C2-9537-B3B7B83810B2}" srcOrd="0" destOrd="0" presId="urn:microsoft.com/office/officeart/2005/8/layout/hList3"/>
    <dgm:cxn modelId="{C4664811-8FF4-4241-80A8-1E2EE23B8802}" type="presOf" srcId="{01316736-F001-4CF2-90E8-B82A14ECD008}" destId="{1947F716-94C1-410B-AD25-8626C2430C1A}" srcOrd="0" destOrd="0" presId="urn:microsoft.com/office/officeart/2005/8/layout/hList3"/>
    <dgm:cxn modelId="{5966998C-6239-4E0D-90D7-F14DACC703A8}" type="presOf" srcId="{A64127CC-5F53-4324-9353-CD49F5370B48}" destId="{E26D1ACE-7851-4321-905E-733E5D2D92E9}" srcOrd="0" destOrd="0" presId="urn:microsoft.com/office/officeart/2005/8/layout/hList3"/>
    <dgm:cxn modelId="{8C4A4BCD-AB8F-4537-B1C4-F7675956A07C}" type="presOf" srcId="{9A463DD3-C94B-4FB9-BCFC-BD1427C7E138}" destId="{592A6DE4-2A45-4207-846F-4E8B29A7CACC}" srcOrd="0" destOrd="0" presId="urn:microsoft.com/office/officeart/2005/8/layout/hList3"/>
    <dgm:cxn modelId="{89C694DE-4AC3-4D24-A6AA-FC433B74B84A}" srcId="{01316736-F001-4CF2-90E8-B82A14ECD008}" destId="{48E4C720-5917-437F-A7CA-C18D7B6FB760}" srcOrd="3" destOrd="0" parTransId="{7D7FFBB8-E49C-4D21-84E4-3A1AB95617DA}" sibTransId="{8E366C84-7256-4583-93EA-293545708C58}"/>
    <dgm:cxn modelId="{78C12D48-52E1-473F-8C04-EA3783ECCE2B}" srcId="{01316736-F001-4CF2-90E8-B82A14ECD008}" destId="{A64127CC-5F53-4324-9353-CD49F5370B48}" srcOrd="2" destOrd="0" parTransId="{385B7703-66D1-4042-BC84-C0AF392E29BB}" sibTransId="{248A447C-75B1-40E0-837E-80DE7ECF80DF}"/>
    <dgm:cxn modelId="{AC2BACB8-30EF-4511-B864-173054C88FDB}" srcId="{01316736-F001-4CF2-90E8-B82A14ECD008}" destId="{87E24A00-66A4-4D7F-BD06-EDF955A9818C}" srcOrd="4" destOrd="0" parTransId="{989F0447-68B8-4C9B-9CDF-C1A212FBA1E2}" sibTransId="{12CD89C1-1B8B-42C4-A80F-2E16FFEDE0F4}"/>
    <dgm:cxn modelId="{0BA22178-500C-4538-843F-B5DF9A917B6E}" srcId="{45F99D20-FC59-4E9D-A999-897560296ADD}" destId="{01316736-F001-4CF2-90E8-B82A14ECD008}" srcOrd="0" destOrd="0" parTransId="{4FBE7ECD-EEBB-449A-9D30-DD376A2AAE2D}" sibTransId="{1A5181B5-3C8C-4F99-9521-E6B1A32CA0AA}"/>
    <dgm:cxn modelId="{72D122CA-EAFF-43CF-832D-654537349297}" type="presOf" srcId="{87E24A00-66A4-4D7F-BD06-EDF955A9818C}" destId="{D807E9C1-69DA-4474-BEB7-5CA142179B85}" srcOrd="0" destOrd="0" presId="urn:microsoft.com/office/officeart/2005/8/layout/hList3"/>
    <dgm:cxn modelId="{D16D55DF-7C02-4B32-BF6E-76C492E128CE}" srcId="{01316736-F001-4CF2-90E8-B82A14ECD008}" destId="{A5D5FA35-745B-41A1-A8E3-F5BC9322FE01}" srcOrd="1" destOrd="0" parTransId="{64EAA9C5-14C5-4D30-9D25-DD52D9C4DCC3}" sibTransId="{9311241D-E525-4DA9-BD5D-F75AC8ECFC32}"/>
    <dgm:cxn modelId="{F8A303C9-0152-40B7-A9B2-C144927D5B5F}" srcId="{01316736-F001-4CF2-90E8-B82A14ECD008}" destId="{5746F706-A72C-4D46-B865-50669B1EA4FF}" srcOrd="5" destOrd="0" parTransId="{FA5A9131-E72F-47F6-BC02-0FEF8A6BF235}" sibTransId="{25CCA4F6-2BEF-4E6D-BA1B-5F1984F007DA}"/>
    <dgm:cxn modelId="{B85BCAFA-2084-4A08-8831-174E7E52A31F}" type="presOf" srcId="{45F99D20-FC59-4E9D-A999-897560296ADD}" destId="{A4A52A86-8C0F-4542-B1FC-45F62F5F1062}" srcOrd="0" destOrd="0" presId="urn:microsoft.com/office/officeart/2005/8/layout/hList3"/>
    <dgm:cxn modelId="{71B16DBD-577F-4FC2-A361-67112D7E6504}" srcId="{01316736-F001-4CF2-90E8-B82A14ECD008}" destId="{9A463DD3-C94B-4FB9-BCFC-BD1427C7E138}" srcOrd="6" destOrd="0" parTransId="{0D6E9EBD-1F38-40EF-B9F6-8A4F833DA265}" sibTransId="{44CCC37B-D8F6-44C2-8C71-6CC737384E38}"/>
    <dgm:cxn modelId="{8FC62420-D9C0-4A86-8DA0-0D1DF5B19577}" srcId="{01316736-F001-4CF2-90E8-B82A14ECD008}" destId="{0F42146A-0129-4A27-8898-82FB8E98260A}" srcOrd="0" destOrd="0" parTransId="{311695E9-35A2-4E98-AFD5-8D5CA7C28432}" sibTransId="{50328B41-81B2-439E-B179-0BF48758A17D}"/>
    <dgm:cxn modelId="{7494FC6B-BE8A-4BA0-B192-4B5524FDE77A}" type="presOf" srcId="{48E4C720-5917-437F-A7CA-C18D7B6FB760}" destId="{CFA037FB-8635-4C7C-B7DD-5B9A7318667B}" srcOrd="0" destOrd="0" presId="urn:microsoft.com/office/officeart/2005/8/layout/hList3"/>
    <dgm:cxn modelId="{EDF742A4-3770-408F-9C51-1582247529D4}" type="presParOf" srcId="{A4A52A86-8C0F-4542-B1FC-45F62F5F1062}" destId="{1947F716-94C1-410B-AD25-8626C2430C1A}" srcOrd="0" destOrd="0" presId="urn:microsoft.com/office/officeart/2005/8/layout/hList3"/>
    <dgm:cxn modelId="{1A3AE470-1F38-4052-A5FE-9D9ACD2DFFBC}" type="presParOf" srcId="{A4A52A86-8C0F-4542-B1FC-45F62F5F1062}" destId="{A9F5998F-E6BD-4221-911F-6B2E161C584E}" srcOrd="1" destOrd="0" presId="urn:microsoft.com/office/officeart/2005/8/layout/hList3"/>
    <dgm:cxn modelId="{B7B74BFE-2A99-4AAB-A6C3-071403776EDE}" type="presParOf" srcId="{A9F5998F-E6BD-4221-911F-6B2E161C584E}" destId="{E223EBA5-333C-46C2-9537-B3B7B83810B2}" srcOrd="0" destOrd="0" presId="urn:microsoft.com/office/officeart/2005/8/layout/hList3"/>
    <dgm:cxn modelId="{393739A6-B97B-4B02-BC8B-0C9B28C8612C}" type="presParOf" srcId="{A9F5998F-E6BD-4221-911F-6B2E161C584E}" destId="{245DD24C-224F-480E-BE8B-3322AD9FB2C1}" srcOrd="1" destOrd="0" presId="urn:microsoft.com/office/officeart/2005/8/layout/hList3"/>
    <dgm:cxn modelId="{03F03E08-824A-4A0C-8F2B-49A2A1310BF1}" type="presParOf" srcId="{A9F5998F-E6BD-4221-911F-6B2E161C584E}" destId="{E26D1ACE-7851-4321-905E-733E5D2D92E9}" srcOrd="2" destOrd="0" presId="urn:microsoft.com/office/officeart/2005/8/layout/hList3"/>
    <dgm:cxn modelId="{4BA517AE-A314-4801-B29B-CCA814F0B6BF}" type="presParOf" srcId="{A9F5998F-E6BD-4221-911F-6B2E161C584E}" destId="{CFA037FB-8635-4C7C-B7DD-5B9A7318667B}" srcOrd="3" destOrd="0" presId="urn:microsoft.com/office/officeart/2005/8/layout/hList3"/>
    <dgm:cxn modelId="{69745514-5B6C-44A2-9270-9BF3F6EB498F}" type="presParOf" srcId="{A9F5998F-E6BD-4221-911F-6B2E161C584E}" destId="{D807E9C1-69DA-4474-BEB7-5CA142179B85}" srcOrd="4" destOrd="0" presId="urn:microsoft.com/office/officeart/2005/8/layout/hList3"/>
    <dgm:cxn modelId="{62F018BD-FF57-4190-866A-018C1B71DF53}" type="presParOf" srcId="{A9F5998F-E6BD-4221-911F-6B2E161C584E}" destId="{30CDBFE8-6C87-4E86-A832-206EFF96BCE6}" srcOrd="5" destOrd="0" presId="urn:microsoft.com/office/officeart/2005/8/layout/hList3"/>
    <dgm:cxn modelId="{AB1BEDC9-A0C2-4519-ADC4-2A7515B1C350}" type="presParOf" srcId="{A9F5998F-E6BD-4221-911F-6B2E161C584E}" destId="{592A6DE4-2A45-4207-846F-4E8B29A7CACC}" srcOrd="6" destOrd="0" presId="urn:microsoft.com/office/officeart/2005/8/layout/hList3"/>
    <dgm:cxn modelId="{816D354F-DF6E-47A3-A5C9-2B352C80B149}" type="presParOf" srcId="{A4A52A86-8C0F-4542-B1FC-45F62F5F1062}" destId="{00E585D9-FC12-4DC0-8A4C-80A61D8410E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595E01-EEE5-4C55-B7A4-B4A03B87DA06}"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22FF21EB-B4EA-4293-AA04-38C3F24B04EC}">
      <dgm:prSet phldr="0"/>
      <dgm:spPr/>
      <dgm:t>
        <a:bodyPr/>
        <a:lstStyle/>
        <a:p>
          <a:pPr rtl="0"/>
          <a:r>
            <a:rPr lang="en-US" dirty="0">
              <a:latin typeface="Arial" panose="020B0604020202020204"/>
            </a:rPr>
            <a:t>May</a:t>
          </a:r>
          <a:endParaRPr lang="en-US" dirty="0"/>
        </a:p>
      </dgm:t>
    </dgm:pt>
    <dgm:pt modelId="{7E28C4FA-C1BE-4766-9F9C-7E71209495D3}" type="parTrans" cxnId="{33E559F5-F9CF-445D-8561-33949D3A71B4}">
      <dgm:prSet/>
      <dgm:spPr/>
      <dgm:t>
        <a:bodyPr/>
        <a:lstStyle/>
        <a:p>
          <a:endParaRPr lang="en-US"/>
        </a:p>
      </dgm:t>
    </dgm:pt>
    <dgm:pt modelId="{1AA76C6F-CA68-4AE1-A08C-469BFEF10590}" type="sibTrans" cxnId="{33E559F5-F9CF-445D-8561-33949D3A71B4}">
      <dgm:prSet/>
      <dgm:spPr/>
      <dgm:t>
        <a:bodyPr/>
        <a:lstStyle/>
        <a:p>
          <a:endParaRPr lang="en-US"/>
        </a:p>
      </dgm:t>
    </dgm:pt>
    <dgm:pt modelId="{121765BE-D182-4A5A-AD44-3D42F3121077}">
      <dgm:prSet phldr="0"/>
      <dgm:spPr/>
      <dgm:t>
        <a:bodyPr/>
        <a:lstStyle/>
        <a:p>
          <a:pPr rtl="0"/>
          <a:r>
            <a:rPr lang="en-US" dirty="0">
              <a:latin typeface="Arial" panose="020B0604020202020204"/>
            </a:rPr>
            <a:t>Present to College Council &amp; NSAS</a:t>
          </a:r>
        </a:p>
      </dgm:t>
    </dgm:pt>
    <dgm:pt modelId="{8CE7B627-1E6D-4B0C-962E-2C25989F7B56}" type="parTrans" cxnId="{A7513B05-DF9F-485C-B081-4EBFA08BA34A}">
      <dgm:prSet/>
      <dgm:spPr/>
      <dgm:t>
        <a:bodyPr/>
        <a:lstStyle/>
        <a:p>
          <a:endParaRPr lang="en-US"/>
        </a:p>
      </dgm:t>
    </dgm:pt>
    <dgm:pt modelId="{152C638A-157E-4699-B79C-AD8FE5213F1A}" type="sibTrans" cxnId="{A7513B05-DF9F-485C-B081-4EBFA08BA34A}">
      <dgm:prSet/>
      <dgm:spPr/>
      <dgm:t>
        <a:bodyPr/>
        <a:lstStyle/>
        <a:p>
          <a:endParaRPr lang="en-US"/>
        </a:p>
      </dgm:t>
    </dgm:pt>
    <dgm:pt modelId="{28B07E66-9692-46AE-9B77-C9803C8B3F1A}">
      <dgm:prSet phldr="0"/>
      <dgm:spPr/>
      <dgm:t>
        <a:bodyPr/>
        <a:lstStyle/>
        <a:p>
          <a:pPr rtl="0"/>
          <a:r>
            <a:rPr lang="en-US" dirty="0">
              <a:latin typeface="Arial" panose="020B0604020202020204"/>
            </a:rPr>
            <a:t>Incorporate feedback into Pathway groupings</a:t>
          </a:r>
        </a:p>
      </dgm:t>
    </dgm:pt>
    <dgm:pt modelId="{1E11295C-2D67-423B-8F54-B6CBF23C74C3}" type="parTrans" cxnId="{BAAB59EE-3F9A-4B5B-87BC-AE64D953E232}">
      <dgm:prSet/>
      <dgm:spPr/>
      <dgm:t>
        <a:bodyPr/>
        <a:lstStyle/>
        <a:p>
          <a:endParaRPr lang="en-US"/>
        </a:p>
      </dgm:t>
    </dgm:pt>
    <dgm:pt modelId="{80C50CF9-A30B-4729-83A2-B4597E5093A3}" type="sibTrans" cxnId="{BAAB59EE-3F9A-4B5B-87BC-AE64D953E232}">
      <dgm:prSet/>
      <dgm:spPr/>
      <dgm:t>
        <a:bodyPr/>
        <a:lstStyle/>
        <a:p>
          <a:endParaRPr lang="en-US"/>
        </a:p>
      </dgm:t>
    </dgm:pt>
    <dgm:pt modelId="{4EDC1765-7EC0-48B0-903C-9F63CD3C353F}">
      <dgm:prSet phldr="0"/>
      <dgm:spPr/>
      <dgm:t>
        <a:bodyPr/>
        <a:lstStyle/>
        <a:p>
          <a:pPr rtl="0"/>
          <a:r>
            <a:rPr lang="en-US" dirty="0">
              <a:latin typeface="Arial" panose="020B0604020202020204"/>
            </a:rPr>
            <a:t>Share pathways with students</a:t>
          </a:r>
          <a:endParaRPr lang="en-US" dirty="0"/>
        </a:p>
      </dgm:t>
    </dgm:pt>
    <dgm:pt modelId="{9F7217FD-723D-4D4D-8504-A3151DA2C647}" type="parTrans" cxnId="{63DEBEB7-76D9-488B-A629-A6F80457F9DE}">
      <dgm:prSet/>
      <dgm:spPr/>
      <dgm:t>
        <a:bodyPr/>
        <a:lstStyle/>
        <a:p>
          <a:endParaRPr lang="en-US"/>
        </a:p>
      </dgm:t>
    </dgm:pt>
    <dgm:pt modelId="{140E8501-0D89-4F48-B153-E9C3845FC0E9}" type="sibTrans" cxnId="{63DEBEB7-76D9-488B-A629-A6F80457F9DE}">
      <dgm:prSet/>
      <dgm:spPr/>
      <dgm:t>
        <a:bodyPr/>
        <a:lstStyle/>
        <a:p>
          <a:endParaRPr lang="en-US"/>
        </a:p>
      </dgm:t>
    </dgm:pt>
    <dgm:pt modelId="{01EFB252-08F2-4070-A08D-86C478963557}">
      <dgm:prSet/>
      <dgm:spPr/>
      <dgm:t>
        <a:bodyPr/>
        <a:lstStyle/>
        <a:p>
          <a:r>
            <a:rPr lang="en-US" dirty="0"/>
            <a:t>Plan</a:t>
          </a:r>
        </a:p>
      </dgm:t>
    </dgm:pt>
    <dgm:pt modelId="{BCF64748-1A9F-4EBC-A4B6-03FC2FDE9E95}" type="parTrans" cxnId="{B9DA9776-B549-43AC-B7B6-B68C3C6CCF5F}">
      <dgm:prSet/>
      <dgm:spPr/>
      <dgm:t>
        <a:bodyPr/>
        <a:lstStyle/>
        <a:p>
          <a:endParaRPr lang="en-US"/>
        </a:p>
      </dgm:t>
    </dgm:pt>
    <dgm:pt modelId="{28864877-B0EB-4918-95C1-82E1585FAF80}" type="sibTrans" cxnId="{B9DA9776-B549-43AC-B7B6-B68C3C6CCF5F}">
      <dgm:prSet/>
      <dgm:spPr/>
      <dgm:t>
        <a:bodyPr/>
        <a:lstStyle/>
        <a:p>
          <a:endParaRPr lang="en-US"/>
        </a:p>
      </dgm:t>
    </dgm:pt>
    <dgm:pt modelId="{2FB47B13-CAA9-4312-A4D4-16BEF9F75724}">
      <dgm:prSet/>
      <dgm:spPr/>
      <dgm:t>
        <a:bodyPr/>
        <a:lstStyle/>
        <a:p>
          <a:pPr rtl="0"/>
          <a:r>
            <a:rPr lang="en-US" dirty="0">
              <a:latin typeface="Arial" panose="020B0604020202020204"/>
            </a:rPr>
            <a:t>Marketing and Communication plan for 2022-2023 debut</a:t>
          </a:r>
          <a:endParaRPr lang="en-US" dirty="0"/>
        </a:p>
      </dgm:t>
    </dgm:pt>
    <dgm:pt modelId="{789CFBC2-142F-4B71-9718-5183642D02C2}" type="parTrans" cxnId="{5C124FA1-ADE9-48A1-B76A-4C945D3E985E}">
      <dgm:prSet/>
      <dgm:spPr/>
      <dgm:t>
        <a:bodyPr/>
        <a:lstStyle/>
        <a:p>
          <a:endParaRPr lang="en-US"/>
        </a:p>
      </dgm:t>
    </dgm:pt>
    <dgm:pt modelId="{0359DC15-57A0-41E0-8DAD-E178D6E2608B}" type="sibTrans" cxnId="{5C124FA1-ADE9-48A1-B76A-4C945D3E985E}">
      <dgm:prSet/>
      <dgm:spPr/>
      <dgm:t>
        <a:bodyPr/>
        <a:lstStyle/>
        <a:p>
          <a:endParaRPr lang="en-US"/>
        </a:p>
      </dgm:t>
    </dgm:pt>
    <dgm:pt modelId="{F9DA4677-3C27-42CA-8D30-209537CA42A5}">
      <dgm:prSet phldr="0"/>
      <dgm:spPr/>
      <dgm:t>
        <a:bodyPr/>
        <a:lstStyle/>
        <a:p>
          <a:pPr rtl="0"/>
          <a:r>
            <a:rPr lang="en-US" dirty="0">
              <a:latin typeface="Arial" panose="020B0604020202020204"/>
            </a:rPr>
            <a:t>October</a:t>
          </a:r>
        </a:p>
      </dgm:t>
    </dgm:pt>
    <dgm:pt modelId="{B9192DF8-4CD4-4A02-AB4B-2C169BC68C94}" type="parTrans" cxnId="{7C0F3A19-47DF-4CE4-8B74-03E9F1AB1845}">
      <dgm:prSet/>
      <dgm:spPr/>
    </dgm:pt>
    <dgm:pt modelId="{C1D24228-C47B-45DB-9238-B58DCC5C9FC4}" type="sibTrans" cxnId="{7C0F3A19-47DF-4CE4-8B74-03E9F1AB1845}">
      <dgm:prSet/>
      <dgm:spPr/>
    </dgm:pt>
    <dgm:pt modelId="{ACFB5569-CD12-44E7-B1C8-86ABC82E6545}">
      <dgm:prSet phldr="0"/>
      <dgm:spPr/>
      <dgm:t>
        <a:bodyPr/>
        <a:lstStyle/>
        <a:p>
          <a:pPr rtl="0"/>
          <a:r>
            <a:rPr lang="en-US" dirty="0">
              <a:latin typeface="Arial" panose="020B0604020202020204"/>
            </a:rPr>
            <a:t> Incorporate student feedback &amp; Constituent Endorsement</a:t>
          </a:r>
        </a:p>
      </dgm:t>
    </dgm:pt>
    <dgm:pt modelId="{6EFA80E4-D210-4718-ACD5-1D90A92BF64E}" type="parTrans" cxnId="{C4F166BB-0937-495E-9929-88C4C9A37970}">
      <dgm:prSet/>
      <dgm:spPr/>
    </dgm:pt>
    <dgm:pt modelId="{09A2CF21-3D88-4A37-9F2F-48D37AF0299E}" type="sibTrans" cxnId="{C4F166BB-0937-495E-9929-88C4C9A37970}">
      <dgm:prSet/>
      <dgm:spPr/>
    </dgm:pt>
    <dgm:pt modelId="{E018522D-7EAC-4BB0-A7B0-6DADCB8F8462}">
      <dgm:prSet phldr="0"/>
      <dgm:spPr/>
      <dgm:t>
        <a:bodyPr/>
        <a:lstStyle/>
        <a:p>
          <a:pPr rtl="0"/>
          <a:r>
            <a:rPr lang="en-US" dirty="0">
              <a:latin typeface="Arial" panose="020B0604020202020204"/>
            </a:rPr>
            <a:t>June - July</a:t>
          </a:r>
          <a:endParaRPr lang="en-US" dirty="0"/>
        </a:p>
      </dgm:t>
    </dgm:pt>
    <dgm:pt modelId="{1BB29777-233F-4748-B046-DF39940A2C58}" type="parTrans" cxnId="{37A77CE2-3AC5-458C-9A46-9492B5F7A824}">
      <dgm:prSet/>
      <dgm:spPr/>
    </dgm:pt>
    <dgm:pt modelId="{348060D6-4E63-4354-ACCF-0320F5B20E69}" type="sibTrans" cxnId="{37A77CE2-3AC5-458C-9A46-9492B5F7A824}">
      <dgm:prSet/>
      <dgm:spPr/>
    </dgm:pt>
    <dgm:pt modelId="{BB006604-1B05-471E-970F-AE130411E192}">
      <dgm:prSet phldr="0"/>
      <dgm:spPr/>
      <dgm:t>
        <a:bodyPr/>
        <a:lstStyle/>
        <a:p>
          <a:pPr rtl="0"/>
          <a:r>
            <a:rPr lang="en-US" dirty="0">
              <a:latin typeface="Arial" panose="020B0604020202020204"/>
            </a:rPr>
            <a:t>August – September</a:t>
          </a:r>
          <a:endParaRPr lang="en-US" dirty="0"/>
        </a:p>
      </dgm:t>
    </dgm:pt>
    <dgm:pt modelId="{E9DA111C-1934-4F54-817F-0D2D32BB571F}" type="parTrans" cxnId="{40C79486-0D31-4D64-9EAB-39C1B1C5C29B}">
      <dgm:prSet/>
      <dgm:spPr/>
    </dgm:pt>
    <dgm:pt modelId="{2B370AF7-EEDA-45F4-BC8E-8B6268D5D292}" type="sibTrans" cxnId="{40C79486-0D31-4D64-9EAB-39C1B1C5C29B}">
      <dgm:prSet/>
      <dgm:spPr/>
    </dgm:pt>
    <dgm:pt modelId="{7E140C67-6BC6-4D23-901E-E5447ED1E6EF}" type="pres">
      <dgm:prSet presAssocID="{EB595E01-EEE5-4C55-B7A4-B4A03B87DA06}" presName="Name0" presStyleCnt="0">
        <dgm:presLayoutVars>
          <dgm:dir/>
          <dgm:animLvl val="lvl"/>
          <dgm:resizeHandles val="exact"/>
        </dgm:presLayoutVars>
      </dgm:prSet>
      <dgm:spPr/>
      <dgm:t>
        <a:bodyPr/>
        <a:lstStyle/>
        <a:p>
          <a:endParaRPr lang="en-US"/>
        </a:p>
      </dgm:t>
    </dgm:pt>
    <dgm:pt modelId="{A3C3D858-CD53-4A46-9A5C-F07077ED2F87}" type="pres">
      <dgm:prSet presAssocID="{01EFB252-08F2-4070-A08D-86C478963557}" presName="boxAndChildren" presStyleCnt="0"/>
      <dgm:spPr/>
    </dgm:pt>
    <dgm:pt modelId="{1816E455-DA65-47C4-8C86-D78C31FCC21D}" type="pres">
      <dgm:prSet presAssocID="{01EFB252-08F2-4070-A08D-86C478963557}" presName="parentTextBox" presStyleLbl="alignNode1" presStyleIdx="0" presStyleCnt="5"/>
      <dgm:spPr/>
      <dgm:t>
        <a:bodyPr/>
        <a:lstStyle/>
        <a:p>
          <a:endParaRPr lang="en-US"/>
        </a:p>
      </dgm:t>
    </dgm:pt>
    <dgm:pt modelId="{44F3DAE7-956A-4110-AEF7-DA2B0DF22F8B}" type="pres">
      <dgm:prSet presAssocID="{01EFB252-08F2-4070-A08D-86C478963557}" presName="descendantBox" presStyleLbl="bgAccFollowNode1" presStyleIdx="0" presStyleCnt="5"/>
      <dgm:spPr/>
      <dgm:t>
        <a:bodyPr/>
        <a:lstStyle/>
        <a:p>
          <a:endParaRPr lang="en-US"/>
        </a:p>
      </dgm:t>
    </dgm:pt>
    <dgm:pt modelId="{5F90C6C9-8840-4F29-A147-C5482270989E}" type="pres">
      <dgm:prSet presAssocID="{C1D24228-C47B-45DB-9238-B58DCC5C9FC4}" presName="sp" presStyleCnt="0"/>
      <dgm:spPr/>
    </dgm:pt>
    <dgm:pt modelId="{74D2DF1A-5C18-40F8-BB2C-982CB361B885}" type="pres">
      <dgm:prSet presAssocID="{F9DA4677-3C27-42CA-8D30-209537CA42A5}" presName="arrowAndChildren" presStyleCnt="0"/>
      <dgm:spPr/>
    </dgm:pt>
    <dgm:pt modelId="{EA580FF1-ED9F-469C-8044-D0E40A7EF9B3}" type="pres">
      <dgm:prSet presAssocID="{F9DA4677-3C27-42CA-8D30-209537CA42A5}" presName="parentTextArrow" presStyleLbl="node1" presStyleIdx="0" presStyleCnt="0"/>
      <dgm:spPr/>
      <dgm:t>
        <a:bodyPr/>
        <a:lstStyle/>
        <a:p>
          <a:endParaRPr lang="en-US"/>
        </a:p>
      </dgm:t>
    </dgm:pt>
    <dgm:pt modelId="{0AD7B712-10C6-4F9D-AA90-F3756CD68400}" type="pres">
      <dgm:prSet presAssocID="{F9DA4677-3C27-42CA-8D30-209537CA42A5}" presName="arrow" presStyleLbl="alignNode1" presStyleIdx="1" presStyleCnt="5"/>
      <dgm:spPr/>
      <dgm:t>
        <a:bodyPr/>
        <a:lstStyle/>
        <a:p>
          <a:endParaRPr lang="en-US"/>
        </a:p>
      </dgm:t>
    </dgm:pt>
    <dgm:pt modelId="{49C5E0FA-468F-4A09-94DE-C21841E113BB}" type="pres">
      <dgm:prSet presAssocID="{F9DA4677-3C27-42CA-8D30-209537CA42A5}" presName="descendantArrow" presStyleLbl="bgAccFollowNode1" presStyleIdx="1" presStyleCnt="5"/>
      <dgm:spPr/>
      <dgm:t>
        <a:bodyPr/>
        <a:lstStyle/>
        <a:p>
          <a:endParaRPr lang="en-US"/>
        </a:p>
      </dgm:t>
    </dgm:pt>
    <dgm:pt modelId="{FD79C849-79FA-4CAF-8E10-86FC9954B4D7}" type="pres">
      <dgm:prSet presAssocID="{2B370AF7-EEDA-45F4-BC8E-8B6268D5D292}" presName="sp" presStyleCnt="0"/>
      <dgm:spPr/>
    </dgm:pt>
    <dgm:pt modelId="{69CED6A8-FC6B-41C1-BF3E-0BDB7C8077A4}" type="pres">
      <dgm:prSet presAssocID="{BB006604-1B05-471E-970F-AE130411E192}" presName="arrowAndChildren" presStyleCnt="0"/>
      <dgm:spPr/>
    </dgm:pt>
    <dgm:pt modelId="{CE2CCB87-9513-440D-8A8A-37D96CFC3E9A}" type="pres">
      <dgm:prSet presAssocID="{BB006604-1B05-471E-970F-AE130411E192}" presName="parentTextArrow" presStyleLbl="node1" presStyleIdx="0" presStyleCnt="0"/>
      <dgm:spPr/>
      <dgm:t>
        <a:bodyPr/>
        <a:lstStyle/>
        <a:p>
          <a:endParaRPr lang="en-US"/>
        </a:p>
      </dgm:t>
    </dgm:pt>
    <dgm:pt modelId="{69881ACC-5517-4677-8C92-05F320C5519F}" type="pres">
      <dgm:prSet presAssocID="{BB006604-1B05-471E-970F-AE130411E192}" presName="arrow" presStyleLbl="alignNode1" presStyleIdx="2" presStyleCnt="5"/>
      <dgm:spPr/>
      <dgm:t>
        <a:bodyPr/>
        <a:lstStyle/>
        <a:p>
          <a:endParaRPr lang="en-US"/>
        </a:p>
      </dgm:t>
    </dgm:pt>
    <dgm:pt modelId="{71C02E48-D1DB-41FC-8E35-57D51A4AF7E2}" type="pres">
      <dgm:prSet presAssocID="{BB006604-1B05-471E-970F-AE130411E192}" presName="descendantArrow" presStyleLbl="bgAccFollowNode1" presStyleIdx="2" presStyleCnt="5"/>
      <dgm:spPr/>
      <dgm:t>
        <a:bodyPr/>
        <a:lstStyle/>
        <a:p>
          <a:endParaRPr lang="en-US"/>
        </a:p>
      </dgm:t>
    </dgm:pt>
    <dgm:pt modelId="{0E4FEAE2-CE4F-4768-AA4C-3D4D1D20599A}" type="pres">
      <dgm:prSet presAssocID="{348060D6-4E63-4354-ACCF-0320F5B20E69}" presName="sp" presStyleCnt="0"/>
      <dgm:spPr/>
    </dgm:pt>
    <dgm:pt modelId="{AE09058C-CA99-474E-B1B5-B8A4EE8EF0F9}" type="pres">
      <dgm:prSet presAssocID="{E018522D-7EAC-4BB0-A7B0-6DADCB8F8462}" presName="arrowAndChildren" presStyleCnt="0"/>
      <dgm:spPr/>
    </dgm:pt>
    <dgm:pt modelId="{09280232-9B48-4FC5-8938-3EE4335558A7}" type="pres">
      <dgm:prSet presAssocID="{E018522D-7EAC-4BB0-A7B0-6DADCB8F8462}" presName="parentTextArrow" presStyleLbl="node1" presStyleIdx="0" presStyleCnt="0"/>
      <dgm:spPr/>
      <dgm:t>
        <a:bodyPr/>
        <a:lstStyle/>
        <a:p>
          <a:endParaRPr lang="en-US"/>
        </a:p>
      </dgm:t>
    </dgm:pt>
    <dgm:pt modelId="{B88F7BC0-FE67-4A8D-B3E2-517E8F4D0342}" type="pres">
      <dgm:prSet presAssocID="{E018522D-7EAC-4BB0-A7B0-6DADCB8F8462}" presName="arrow" presStyleLbl="alignNode1" presStyleIdx="3" presStyleCnt="5"/>
      <dgm:spPr/>
      <dgm:t>
        <a:bodyPr/>
        <a:lstStyle/>
        <a:p>
          <a:endParaRPr lang="en-US"/>
        </a:p>
      </dgm:t>
    </dgm:pt>
    <dgm:pt modelId="{904401E0-5219-4BC1-A5D9-4F52D1E37322}" type="pres">
      <dgm:prSet presAssocID="{E018522D-7EAC-4BB0-A7B0-6DADCB8F8462}" presName="descendantArrow" presStyleLbl="bgAccFollowNode1" presStyleIdx="3" presStyleCnt="5"/>
      <dgm:spPr/>
      <dgm:t>
        <a:bodyPr/>
        <a:lstStyle/>
        <a:p>
          <a:endParaRPr lang="en-US"/>
        </a:p>
      </dgm:t>
    </dgm:pt>
    <dgm:pt modelId="{9A41D008-4769-48DC-9FF4-316979E7E970}" type="pres">
      <dgm:prSet presAssocID="{1AA76C6F-CA68-4AE1-A08C-469BFEF10590}" presName="sp" presStyleCnt="0"/>
      <dgm:spPr/>
    </dgm:pt>
    <dgm:pt modelId="{1F65E5EB-82B0-4C99-97BB-678274360527}" type="pres">
      <dgm:prSet presAssocID="{22FF21EB-B4EA-4293-AA04-38C3F24B04EC}" presName="arrowAndChildren" presStyleCnt="0"/>
      <dgm:spPr/>
    </dgm:pt>
    <dgm:pt modelId="{96A69635-62A8-44CB-B7AB-DD8C0079CC14}" type="pres">
      <dgm:prSet presAssocID="{22FF21EB-B4EA-4293-AA04-38C3F24B04EC}" presName="parentTextArrow" presStyleLbl="node1" presStyleIdx="0" presStyleCnt="0"/>
      <dgm:spPr/>
      <dgm:t>
        <a:bodyPr/>
        <a:lstStyle/>
        <a:p>
          <a:endParaRPr lang="en-US"/>
        </a:p>
      </dgm:t>
    </dgm:pt>
    <dgm:pt modelId="{4EBD5575-F754-46A4-BE2D-74F3CA881D49}" type="pres">
      <dgm:prSet presAssocID="{22FF21EB-B4EA-4293-AA04-38C3F24B04EC}" presName="arrow" presStyleLbl="alignNode1" presStyleIdx="4" presStyleCnt="5"/>
      <dgm:spPr/>
      <dgm:t>
        <a:bodyPr/>
        <a:lstStyle/>
        <a:p>
          <a:endParaRPr lang="en-US"/>
        </a:p>
      </dgm:t>
    </dgm:pt>
    <dgm:pt modelId="{D6E4EA6C-B7B6-4CB7-82E1-0BD5F1A47CF7}" type="pres">
      <dgm:prSet presAssocID="{22FF21EB-B4EA-4293-AA04-38C3F24B04EC}" presName="descendantArrow" presStyleLbl="bgAccFollowNode1" presStyleIdx="4" presStyleCnt="5"/>
      <dgm:spPr/>
      <dgm:t>
        <a:bodyPr/>
        <a:lstStyle/>
        <a:p>
          <a:endParaRPr lang="en-US"/>
        </a:p>
      </dgm:t>
    </dgm:pt>
  </dgm:ptLst>
  <dgm:cxnLst>
    <dgm:cxn modelId="{309B3664-B39D-46DF-899D-2D3E464CA849}" type="presOf" srcId="{4EDC1765-7EC0-48B0-903C-9F63CD3C353F}" destId="{71C02E48-D1DB-41FC-8E35-57D51A4AF7E2}" srcOrd="0" destOrd="0" presId="urn:microsoft.com/office/officeart/2016/7/layout/VerticalDownArrowProcess"/>
    <dgm:cxn modelId="{37A77CE2-3AC5-458C-9A46-9492B5F7A824}" srcId="{EB595E01-EEE5-4C55-B7A4-B4A03B87DA06}" destId="{E018522D-7EAC-4BB0-A7B0-6DADCB8F8462}" srcOrd="1" destOrd="0" parTransId="{1BB29777-233F-4748-B046-DF39940A2C58}" sibTransId="{348060D6-4E63-4354-ACCF-0320F5B20E69}"/>
    <dgm:cxn modelId="{88091817-999A-451C-839E-D4D3513C5E96}" type="presOf" srcId="{BB006604-1B05-471E-970F-AE130411E192}" destId="{69881ACC-5517-4677-8C92-05F320C5519F}" srcOrd="1" destOrd="0" presId="urn:microsoft.com/office/officeart/2016/7/layout/VerticalDownArrowProcess"/>
    <dgm:cxn modelId="{7044AFF7-E604-4D21-890D-B8D05D792663}" type="presOf" srcId="{E018522D-7EAC-4BB0-A7B0-6DADCB8F8462}" destId="{B88F7BC0-FE67-4A8D-B3E2-517E8F4D0342}" srcOrd="1" destOrd="0" presId="urn:microsoft.com/office/officeart/2016/7/layout/VerticalDownArrowProcess"/>
    <dgm:cxn modelId="{44546550-238B-4664-A53E-CB3BB4B076A8}" type="presOf" srcId="{EB595E01-EEE5-4C55-B7A4-B4A03B87DA06}" destId="{7E140C67-6BC6-4D23-901E-E5447ED1E6EF}" srcOrd="0" destOrd="0" presId="urn:microsoft.com/office/officeart/2016/7/layout/VerticalDownArrowProcess"/>
    <dgm:cxn modelId="{C46FE980-AE66-42CA-90FE-B2FC0F3F1C9A}" type="presOf" srcId="{E018522D-7EAC-4BB0-A7B0-6DADCB8F8462}" destId="{09280232-9B48-4FC5-8938-3EE4335558A7}" srcOrd="0" destOrd="0" presId="urn:microsoft.com/office/officeart/2016/7/layout/VerticalDownArrowProcess"/>
    <dgm:cxn modelId="{B9DA9776-B549-43AC-B7B6-B68C3C6CCF5F}" srcId="{EB595E01-EEE5-4C55-B7A4-B4A03B87DA06}" destId="{01EFB252-08F2-4070-A08D-86C478963557}" srcOrd="4" destOrd="0" parTransId="{BCF64748-1A9F-4EBC-A4B6-03FC2FDE9E95}" sibTransId="{28864877-B0EB-4918-95C1-82E1585FAF80}"/>
    <dgm:cxn modelId="{D15A2DFC-C475-4303-B93E-D1AC6B62B113}" type="presOf" srcId="{BB006604-1B05-471E-970F-AE130411E192}" destId="{CE2CCB87-9513-440D-8A8A-37D96CFC3E9A}" srcOrd="0" destOrd="0" presId="urn:microsoft.com/office/officeart/2016/7/layout/VerticalDownArrowProcess"/>
    <dgm:cxn modelId="{40C79486-0D31-4D64-9EAB-39C1B1C5C29B}" srcId="{EB595E01-EEE5-4C55-B7A4-B4A03B87DA06}" destId="{BB006604-1B05-471E-970F-AE130411E192}" srcOrd="2" destOrd="0" parTransId="{E9DA111C-1934-4F54-817F-0D2D32BB571F}" sibTransId="{2B370AF7-EEDA-45F4-BC8E-8B6268D5D292}"/>
    <dgm:cxn modelId="{ED5D2FA3-A5C3-4CE3-B445-5CBC0B724E1F}" type="presOf" srcId="{F9DA4677-3C27-42CA-8D30-209537CA42A5}" destId="{EA580FF1-ED9F-469C-8044-D0E40A7EF9B3}" srcOrd="0" destOrd="0" presId="urn:microsoft.com/office/officeart/2016/7/layout/VerticalDownArrowProcess"/>
    <dgm:cxn modelId="{C4F166BB-0937-495E-9929-88C4C9A37970}" srcId="{F9DA4677-3C27-42CA-8D30-209537CA42A5}" destId="{ACFB5569-CD12-44E7-B1C8-86ABC82E6545}" srcOrd="0" destOrd="0" parTransId="{6EFA80E4-D210-4718-ACD5-1D90A92BF64E}" sibTransId="{09A2CF21-3D88-4A37-9F2F-48D37AF0299E}"/>
    <dgm:cxn modelId="{0D2BCE38-5B18-4B5F-A70B-09321C7252C3}" type="presOf" srcId="{ACFB5569-CD12-44E7-B1C8-86ABC82E6545}" destId="{49C5E0FA-468F-4A09-94DE-C21841E113BB}" srcOrd="0" destOrd="0" presId="urn:microsoft.com/office/officeart/2016/7/layout/VerticalDownArrowProcess"/>
    <dgm:cxn modelId="{C72B73D9-56F6-4054-98B1-49B5137EE0FD}" type="presOf" srcId="{121765BE-D182-4A5A-AD44-3D42F3121077}" destId="{D6E4EA6C-B7B6-4CB7-82E1-0BD5F1A47CF7}" srcOrd="0" destOrd="0" presId="urn:microsoft.com/office/officeart/2016/7/layout/VerticalDownArrowProcess"/>
    <dgm:cxn modelId="{A7513B05-DF9F-485C-B081-4EBFA08BA34A}" srcId="{22FF21EB-B4EA-4293-AA04-38C3F24B04EC}" destId="{121765BE-D182-4A5A-AD44-3D42F3121077}" srcOrd="0" destOrd="0" parTransId="{8CE7B627-1E6D-4B0C-962E-2C25989F7B56}" sibTransId="{152C638A-157E-4699-B79C-AD8FE5213F1A}"/>
    <dgm:cxn modelId="{F03AA61D-2C44-4B97-8B4A-CD256B24E2F1}" type="presOf" srcId="{22FF21EB-B4EA-4293-AA04-38C3F24B04EC}" destId="{4EBD5575-F754-46A4-BE2D-74F3CA881D49}" srcOrd="1" destOrd="0" presId="urn:microsoft.com/office/officeart/2016/7/layout/VerticalDownArrowProcess"/>
    <dgm:cxn modelId="{A962A78C-0C73-4827-8411-555AA370B1B2}" type="presOf" srcId="{01EFB252-08F2-4070-A08D-86C478963557}" destId="{1816E455-DA65-47C4-8C86-D78C31FCC21D}" srcOrd="0" destOrd="0" presId="urn:microsoft.com/office/officeart/2016/7/layout/VerticalDownArrowProcess"/>
    <dgm:cxn modelId="{7C0F3A19-47DF-4CE4-8B74-03E9F1AB1845}" srcId="{EB595E01-EEE5-4C55-B7A4-B4A03B87DA06}" destId="{F9DA4677-3C27-42CA-8D30-209537CA42A5}" srcOrd="3" destOrd="0" parTransId="{B9192DF8-4CD4-4A02-AB4B-2C169BC68C94}" sibTransId="{C1D24228-C47B-45DB-9238-B58DCC5C9FC4}"/>
    <dgm:cxn modelId="{BAAB59EE-3F9A-4B5B-87BC-AE64D953E232}" srcId="{E018522D-7EAC-4BB0-A7B0-6DADCB8F8462}" destId="{28B07E66-9692-46AE-9B77-C9803C8B3F1A}" srcOrd="0" destOrd="0" parTransId="{1E11295C-2D67-423B-8F54-B6CBF23C74C3}" sibTransId="{80C50CF9-A30B-4729-83A2-B4597E5093A3}"/>
    <dgm:cxn modelId="{6EBC2F4C-F970-46C2-A9B6-054F4EABB7A3}" type="presOf" srcId="{22FF21EB-B4EA-4293-AA04-38C3F24B04EC}" destId="{96A69635-62A8-44CB-B7AB-DD8C0079CC14}" srcOrd="0" destOrd="0" presId="urn:microsoft.com/office/officeart/2016/7/layout/VerticalDownArrowProcess"/>
    <dgm:cxn modelId="{D52D0804-1DBB-4DF2-B611-E861FE5C2130}" type="presOf" srcId="{2FB47B13-CAA9-4312-A4D4-16BEF9F75724}" destId="{44F3DAE7-956A-4110-AEF7-DA2B0DF22F8B}" srcOrd="0" destOrd="0" presId="urn:microsoft.com/office/officeart/2016/7/layout/VerticalDownArrowProcess"/>
    <dgm:cxn modelId="{3A83AC5C-E2D1-4128-9CFE-D2A6B7B628C5}" type="presOf" srcId="{28B07E66-9692-46AE-9B77-C9803C8B3F1A}" destId="{904401E0-5219-4BC1-A5D9-4F52D1E37322}" srcOrd="0" destOrd="0" presId="urn:microsoft.com/office/officeart/2016/7/layout/VerticalDownArrowProcess"/>
    <dgm:cxn modelId="{33E559F5-F9CF-445D-8561-33949D3A71B4}" srcId="{EB595E01-EEE5-4C55-B7A4-B4A03B87DA06}" destId="{22FF21EB-B4EA-4293-AA04-38C3F24B04EC}" srcOrd="0" destOrd="0" parTransId="{7E28C4FA-C1BE-4766-9F9C-7E71209495D3}" sibTransId="{1AA76C6F-CA68-4AE1-A08C-469BFEF10590}"/>
    <dgm:cxn modelId="{63DEBEB7-76D9-488B-A629-A6F80457F9DE}" srcId="{BB006604-1B05-471E-970F-AE130411E192}" destId="{4EDC1765-7EC0-48B0-903C-9F63CD3C353F}" srcOrd="0" destOrd="0" parTransId="{9F7217FD-723D-4D4D-8504-A3151DA2C647}" sibTransId="{140E8501-0D89-4F48-B153-E9C3845FC0E9}"/>
    <dgm:cxn modelId="{95C63456-8DF0-4B18-91D7-A3EF3E0B8D7F}" type="presOf" srcId="{F9DA4677-3C27-42CA-8D30-209537CA42A5}" destId="{0AD7B712-10C6-4F9D-AA90-F3756CD68400}" srcOrd="1" destOrd="0" presId="urn:microsoft.com/office/officeart/2016/7/layout/VerticalDownArrowProcess"/>
    <dgm:cxn modelId="{5C124FA1-ADE9-48A1-B76A-4C945D3E985E}" srcId="{01EFB252-08F2-4070-A08D-86C478963557}" destId="{2FB47B13-CAA9-4312-A4D4-16BEF9F75724}" srcOrd="0" destOrd="0" parTransId="{789CFBC2-142F-4B71-9718-5183642D02C2}" sibTransId="{0359DC15-57A0-41E0-8DAD-E178D6E2608B}"/>
    <dgm:cxn modelId="{2767EAEB-5806-42E2-8525-54EAD83212EC}" type="presParOf" srcId="{7E140C67-6BC6-4D23-901E-E5447ED1E6EF}" destId="{A3C3D858-CD53-4A46-9A5C-F07077ED2F87}" srcOrd="0" destOrd="0" presId="urn:microsoft.com/office/officeart/2016/7/layout/VerticalDownArrowProcess"/>
    <dgm:cxn modelId="{2522923E-8F73-4ED6-AA9C-F5241FAFE4B7}" type="presParOf" srcId="{A3C3D858-CD53-4A46-9A5C-F07077ED2F87}" destId="{1816E455-DA65-47C4-8C86-D78C31FCC21D}" srcOrd="0" destOrd="0" presId="urn:microsoft.com/office/officeart/2016/7/layout/VerticalDownArrowProcess"/>
    <dgm:cxn modelId="{B0292CC2-52A3-40A7-A9A0-0D7899B81015}" type="presParOf" srcId="{A3C3D858-CD53-4A46-9A5C-F07077ED2F87}" destId="{44F3DAE7-956A-4110-AEF7-DA2B0DF22F8B}" srcOrd="1" destOrd="0" presId="urn:microsoft.com/office/officeart/2016/7/layout/VerticalDownArrowProcess"/>
    <dgm:cxn modelId="{A61E7176-9F4C-4976-BD08-2131DEE1C205}" type="presParOf" srcId="{7E140C67-6BC6-4D23-901E-E5447ED1E6EF}" destId="{5F90C6C9-8840-4F29-A147-C5482270989E}" srcOrd="1" destOrd="0" presId="urn:microsoft.com/office/officeart/2016/7/layout/VerticalDownArrowProcess"/>
    <dgm:cxn modelId="{0B729302-FA0D-4607-A7F9-E055B2BD672A}" type="presParOf" srcId="{7E140C67-6BC6-4D23-901E-E5447ED1E6EF}" destId="{74D2DF1A-5C18-40F8-BB2C-982CB361B885}" srcOrd="2" destOrd="0" presId="urn:microsoft.com/office/officeart/2016/7/layout/VerticalDownArrowProcess"/>
    <dgm:cxn modelId="{7AD69098-993E-4286-A8C9-F81F8F70C9FE}" type="presParOf" srcId="{74D2DF1A-5C18-40F8-BB2C-982CB361B885}" destId="{EA580FF1-ED9F-469C-8044-D0E40A7EF9B3}" srcOrd="0" destOrd="0" presId="urn:microsoft.com/office/officeart/2016/7/layout/VerticalDownArrowProcess"/>
    <dgm:cxn modelId="{B8E3FBA0-4B8B-4581-966F-5D550924E2F5}" type="presParOf" srcId="{74D2DF1A-5C18-40F8-BB2C-982CB361B885}" destId="{0AD7B712-10C6-4F9D-AA90-F3756CD68400}" srcOrd="1" destOrd="0" presId="urn:microsoft.com/office/officeart/2016/7/layout/VerticalDownArrowProcess"/>
    <dgm:cxn modelId="{6101EFCF-2BA4-43BF-A687-3773792B5B15}" type="presParOf" srcId="{74D2DF1A-5C18-40F8-BB2C-982CB361B885}" destId="{49C5E0FA-468F-4A09-94DE-C21841E113BB}" srcOrd="2" destOrd="0" presId="urn:microsoft.com/office/officeart/2016/7/layout/VerticalDownArrowProcess"/>
    <dgm:cxn modelId="{9A8EC9AC-A973-485B-B276-1562764DCB5B}" type="presParOf" srcId="{7E140C67-6BC6-4D23-901E-E5447ED1E6EF}" destId="{FD79C849-79FA-4CAF-8E10-86FC9954B4D7}" srcOrd="3" destOrd="0" presId="urn:microsoft.com/office/officeart/2016/7/layout/VerticalDownArrowProcess"/>
    <dgm:cxn modelId="{E5F423F6-6EFD-4210-98AD-541E74BCC0A5}" type="presParOf" srcId="{7E140C67-6BC6-4D23-901E-E5447ED1E6EF}" destId="{69CED6A8-FC6B-41C1-BF3E-0BDB7C8077A4}" srcOrd="4" destOrd="0" presId="urn:microsoft.com/office/officeart/2016/7/layout/VerticalDownArrowProcess"/>
    <dgm:cxn modelId="{AF17189D-B69B-4CFF-8812-6E73B5ECEFC9}" type="presParOf" srcId="{69CED6A8-FC6B-41C1-BF3E-0BDB7C8077A4}" destId="{CE2CCB87-9513-440D-8A8A-37D96CFC3E9A}" srcOrd="0" destOrd="0" presId="urn:microsoft.com/office/officeart/2016/7/layout/VerticalDownArrowProcess"/>
    <dgm:cxn modelId="{5E71DD46-206F-45BB-8CE8-F038358A8F79}" type="presParOf" srcId="{69CED6A8-FC6B-41C1-BF3E-0BDB7C8077A4}" destId="{69881ACC-5517-4677-8C92-05F320C5519F}" srcOrd="1" destOrd="0" presId="urn:microsoft.com/office/officeart/2016/7/layout/VerticalDownArrowProcess"/>
    <dgm:cxn modelId="{B0DC6ACB-0F20-48D2-9D5A-A5F30752122C}" type="presParOf" srcId="{69CED6A8-FC6B-41C1-BF3E-0BDB7C8077A4}" destId="{71C02E48-D1DB-41FC-8E35-57D51A4AF7E2}" srcOrd="2" destOrd="0" presId="urn:microsoft.com/office/officeart/2016/7/layout/VerticalDownArrowProcess"/>
    <dgm:cxn modelId="{D09A739C-A3CD-45AF-BBB3-A3A55DEDC9FA}" type="presParOf" srcId="{7E140C67-6BC6-4D23-901E-E5447ED1E6EF}" destId="{0E4FEAE2-CE4F-4768-AA4C-3D4D1D20599A}" srcOrd="5" destOrd="0" presId="urn:microsoft.com/office/officeart/2016/7/layout/VerticalDownArrowProcess"/>
    <dgm:cxn modelId="{1CC986CF-B15B-40E8-9E57-CF8F95443D61}" type="presParOf" srcId="{7E140C67-6BC6-4D23-901E-E5447ED1E6EF}" destId="{AE09058C-CA99-474E-B1B5-B8A4EE8EF0F9}" srcOrd="6" destOrd="0" presId="urn:microsoft.com/office/officeart/2016/7/layout/VerticalDownArrowProcess"/>
    <dgm:cxn modelId="{D446A5A5-B709-4B6B-AA89-FDA204DB1563}" type="presParOf" srcId="{AE09058C-CA99-474E-B1B5-B8A4EE8EF0F9}" destId="{09280232-9B48-4FC5-8938-3EE4335558A7}" srcOrd="0" destOrd="0" presId="urn:microsoft.com/office/officeart/2016/7/layout/VerticalDownArrowProcess"/>
    <dgm:cxn modelId="{7C0DD452-FE5A-41F1-A5DD-2EB720316C39}" type="presParOf" srcId="{AE09058C-CA99-474E-B1B5-B8A4EE8EF0F9}" destId="{B88F7BC0-FE67-4A8D-B3E2-517E8F4D0342}" srcOrd="1" destOrd="0" presId="urn:microsoft.com/office/officeart/2016/7/layout/VerticalDownArrowProcess"/>
    <dgm:cxn modelId="{EE7A8899-44FE-451D-A7E3-1EF18C12ED87}" type="presParOf" srcId="{AE09058C-CA99-474E-B1B5-B8A4EE8EF0F9}" destId="{904401E0-5219-4BC1-A5D9-4F52D1E37322}" srcOrd="2" destOrd="0" presId="urn:microsoft.com/office/officeart/2016/7/layout/VerticalDownArrowProcess"/>
    <dgm:cxn modelId="{468DFE1D-732D-4B50-BAA3-2A18918A3D87}" type="presParOf" srcId="{7E140C67-6BC6-4D23-901E-E5447ED1E6EF}" destId="{9A41D008-4769-48DC-9FF4-316979E7E970}" srcOrd="7" destOrd="0" presId="urn:microsoft.com/office/officeart/2016/7/layout/VerticalDownArrowProcess"/>
    <dgm:cxn modelId="{FBA6ABA3-573B-4010-8773-7717C4C489BE}" type="presParOf" srcId="{7E140C67-6BC6-4D23-901E-E5447ED1E6EF}" destId="{1F65E5EB-82B0-4C99-97BB-678274360527}" srcOrd="8" destOrd="0" presId="urn:microsoft.com/office/officeart/2016/7/layout/VerticalDownArrowProcess"/>
    <dgm:cxn modelId="{030A74FA-E43B-4E17-8207-1081CF5FD501}" type="presParOf" srcId="{1F65E5EB-82B0-4C99-97BB-678274360527}" destId="{96A69635-62A8-44CB-B7AB-DD8C0079CC14}" srcOrd="0" destOrd="0" presId="urn:microsoft.com/office/officeart/2016/7/layout/VerticalDownArrowProcess"/>
    <dgm:cxn modelId="{A9DD9BC2-212B-4E00-AA9A-BE8977B83DA5}" type="presParOf" srcId="{1F65E5EB-82B0-4C99-97BB-678274360527}" destId="{4EBD5575-F754-46A4-BE2D-74F3CA881D49}" srcOrd="1" destOrd="0" presId="urn:microsoft.com/office/officeart/2016/7/layout/VerticalDownArrowProcess"/>
    <dgm:cxn modelId="{92FF6BB2-18A6-4CC4-A298-72ADF39DEB46}" type="presParOf" srcId="{1F65E5EB-82B0-4C99-97BB-678274360527}" destId="{D6E4EA6C-B7B6-4CB7-82E1-0BD5F1A47CF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5D6A1-D41B-4DF7-AD4D-0C827366C8CB}">
      <dsp:nvSpPr>
        <dsp:cNvPr id="0" name=""/>
        <dsp:cNvSpPr/>
      </dsp:nvSpPr>
      <dsp:spPr>
        <a:xfrm>
          <a:off x="712244" y="1496"/>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70A11-C69E-41F6-AD13-E0FBC43F638E}">
      <dsp:nvSpPr>
        <dsp:cNvPr id="0" name=""/>
        <dsp:cNvSpPr/>
      </dsp:nvSpPr>
      <dsp:spPr>
        <a:xfrm>
          <a:off x="934590" y="223841"/>
          <a:ext cx="598623" cy="598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2D89C-2FF4-42FA-8F92-F75E8C8F9BC3}">
      <dsp:nvSpPr>
        <dsp:cNvPr id="0" name=""/>
        <dsp:cNvSpPr/>
      </dsp:nvSpPr>
      <dsp:spPr>
        <a:xfrm>
          <a:off x="378726" y="136977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All College Day FA21</a:t>
          </a:r>
        </a:p>
      </dsp:txBody>
      <dsp:txXfrm>
        <a:off x="378726" y="1369777"/>
        <a:ext cx="1710351" cy="684140"/>
      </dsp:txXfrm>
    </dsp:sp>
    <dsp:sp modelId="{FED4190D-6F1F-42E5-BB02-AE7B1EE3C79E}">
      <dsp:nvSpPr>
        <dsp:cNvPr id="0" name=""/>
        <dsp:cNvSpPr/>
      </dsp:nvSpPr>
      <dsp:spPr>
        <a:xfrm>
          <a:off x="2721907" y="1496"/>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31D05-1BC5-4A28-8AC8-500349352C75}">
      <dsp:nvSpPr>
        <dsp:cNvPr id="0" name=""/>
        <dsp:cNvSpPr/>
      </dsp:nvSpPr>
      <dsp:spPr>
        <a:xfrm>
          <a:off x="2944253" y="223841"/>
          <a:ext cx="598623" cy="598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27205-B9BE-413A-BA32-719CB42C80EA}">
      <dsp:nvSpPr>
        <dsp:cNvPr id="0" name=""/>
        <dsp:cNvSpPr/>
      </dsp:nvSpPr>
      <dsp:spPr>
        <a:xfrm>
          <a:off x="2388389" y="136977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Meta-Majors Forum</a:t>
          </a:r>
        </a:p>
      </dsp:txBody>
      <dsp:txXfrm>
        <a:off x="2388389" y="1369777"/>
        <a:ext cx="1710351" cy="684140"/>
      </dsp:txXfrm>
    </dsp:sp>
    <dsp:sp modelId="{00D05A4F-36CE-46EF-892D-43AA886C57BF}">
      <dsp:nvSpPr>
        <dsp:cNvPr id="0" name=""/>
        <dsp:cNvSpPr/>
      </dsp:nvSpPr>
      <dsp:spPr>
        <a:xfrm>
          <a:off x="4731570" y="1496"/>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6FB54B-A155-4A70-B697-AF1C82F94A45}">
      <dsp:nvSpPr>
        <dsp:cNvPr id="0" name=""/>
        <dsp:cNvSpPr/>
      </dsp:nvSpPr>
      <dsp:spPr>
        <a:xfrm>
          <a:off x="4953916" y="223841"/>
          <a:ext cx="598623" cy="598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7231E-8808-4E5A-B4C1-68AD7BA8A6C4}">
      <dsp:nvSpPr>
        <dsp:cNvPr id="0" name=""/>
        <dsp:cNvSpPr/>
      </dsp:nvSpPr>
      <dsp:spPr>
        <a:xfrm>
          <a:off x="4398052" y="136977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21-22 Scale of Adoption</a:t>
          </a:r>
        </a:p>
      </dsp:txBody>
      <dsp:txXfrm>
        <a:off x="4398052" y="1369777"/>
        <a:ext cx="1710351" cy="684140"/>
      </dsp:txXfrm>
    </dsp:sp>
    <dsp:sp modelId="{02FE4E45-1970-4685-91C7-17E9E1A7CA15}">
      <dsp:nvSpPr>
        <dsp:cNvPr id="0" name=""/>
        <dsp:cNvSpPr/>
      </dsp:nvSpPr>
      <dsp:spPr>
        <a:xfrm>
          <a:off x="6741233" y="1496"/>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2BBE5-08C5-4BEA-8013-F28845404A07}">
      <dsp:nvSpPr>
        <dsp:cNvPr id="0" name=""/>
        <dsp:cNvSpPr/>
      </dsp:nvSpPr>
      <dsp:spPr>
        <a:xfrm>
          <a:off x="6963579" y="223841"/>
          <a:ext cx="598623" cy="598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EFFB2-CD8F-4D3D-B47A-7D42D061D550}">
      <dsp:nvSpPr>
        <dsp:cNvPr id="0" name=""/>
        <dsp:cNvSpPr/>
      </dsp:nvSpPr>
      <dsp:spPr>
        <a:xfrm>
          <a:off x="6407715" y="136977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Spring 21 Retreat</a:t>
          </a:r>
        </a:p>
      </dsp:txBody>
      <dsp:txXfrm>
        <a:off x="6407715" y="1369777"/>
        <a:ext cx="1710351" cy="684140"/>
      </dsp:txXfrm>
    </dsp:sp>
    <dsp:sp modelId="{FCA65726-B14C-4D40-A94D-534FB267FD49}">
      <dsp:nvSpPr>
        <dsp:cNvPr id="0" name=""/>
        <dsp:cNvSpPr/>
      </dsp:nvSpPr>
      <dsp:spPr>
        <a:xfrm>
          <a:off x="8750896" y="1496"/>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DCE18-9A23-477E-BFFC-20C033DE8FE3}">
      <dsp:nvSpPr>
        <dsp:cNvPr id="0" name=""/>
        <dsp:cNvSpPr/>
      </dsp:nvSpPr>
      <dsp:spPr>
        <a:xfrm>
          <a:off x="8973242" y="223841"/>
          <a:ext cx="598623" cy="5986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34FAE-154A-46D1-966D-B05F711B1F00}">
      <dsp:nvSpPr>
        <dsp:cNvPr id="0" name=""/>
        <dsp:cNvSpPr/>
      </dsp:nvSpPr>
      <dsp:spPr>
        <a:xfrm>
          <a:off x="8417378" y="136977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Spring 21 Forum</a:t>
          </a:r>
        </a:p>
      </dsp:txBody>
      <dsp:txXfrm>
        <a:off x="8417378" y="1369777"/>
        <a:ext cx="1710351" cy="684140"/>
      </dsp:txXfrm>
    </dsp:sp>
    <dsp:sp modelId="{6024CB2A-5E3F-4150-B0BB-C5ECE1CF6C29}">
      <dsp:nvSpPr>
        <dsp:cNvPr id="0" name=""/>
        <dsp:cNvSpPr/>
      </dsp:nvSpPr>
      <dsp:spPr>
        <a:xfrm>
          <a:off x="3726739" y="2481505"/>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413B9-2C16-4FF2-ACA0-503EBB585F1C}">
      <dsp:nvSpPr>
        <dsp:cNvPr id="0" name=""/>
        <dsp:cNvSpPr/>
      </dsp:nvSpPr>
      <dsp:spPr>
        <a:xfrm>
          <a:off x="3949084" y="2703851"/>
          <a:ext cx="598623" cy="5986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ACECA-C8ED-43C8-9D78-9ECA710B8D21}">
      <dsp:nvSpPr>
        <dsp:cNvPr id="0" name=""/>
        <dsp:cNvSpPr/>
      </dsp:nvSpPr>
      <dsp:spPr>
        <a:xfrm>
          <a:off x="3393220" y="384978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Division Tour</a:t>
          </a:r>
        </a:p>
      </dsp:txBody>
      <dsp:txXfrm>
        <a:off x="3393220" y="3849787"/>
        <a:ext cx="1710351" cy="684140"/>
      </dsp:txXfrm>
    </dsp:sp>
    <dsp:sp modelId="{B2D0273B-D1E5-4E7F-BC78-04AEED785F1C}">
      <dsp:nvSpPr>
        <dsp:cNvPr id="0" name=""/>
        <dsp:cNvSpPr/>
      </dsp:nvSpPr>
      <dsp:spPr>
        <a:xfrm>
          <a:off x="5736402" y="2481505"/>
          <a:ext cx="1043314" cy="10433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2FB62-0092-4B11-BE61-9FA465EB5008}">
      <dsp:nvSpPr>
        <dsp:cNvPr id="0" name=""/>
        <dsp:cNvSpPr/>
      </dsp:nvSpPr>
      <dsp:spPr>
        <a:xfrm>
          <a:off x="5958748" y="2703851"/>
          <a:ext cx="598623" cy="59862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71F28-B86D-45FC-B214-B16F92C6C8A4}">
      <dsp:nvSpPr>
        <dsp:cNvPr id="0" name=""/>
        <dsp:cNvSpPr/>
      </dsp:nvSpPr>
      <dsp:spPr>
        <a:xfrm>
          <a:off x="5402883" y="3849787"/>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US" sz="2400" kern="1200" dirty="0"/>
            <a:t>Summer Planning</a:t>
          </a:r>
        </a:p>
      </dsp:txBody>
      <dsp:txXfrm>
        <a:off x="5402883" y="3849787"/>
        <a:ext cx="1710351" cy="684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9F0E9-4B36-4BD9-9001-68B0CB5A97A3}">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a:latin typeface="Arial" panose="020B0604020202020204"/>
            </a:rPr>
            <a:t> Major Courses + GEs</a:t>
          </a:r>
          <a:endParaRPr lang="en-US" sz="3300" kern="1200"/>
        </a:p>
      </dsp:txBody>
      <dsp:txXfrm>
        <a:off x="57787" y="1395494"/>
        <a:ext cx="2665308" cy="1560349"/>
      </dsp:txXfrm>
    </dsp:sp>
    <dsp:sp modelId="{A011585A-F1F1-4CC2-8B71-0D2A7FADBE96}">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47880" y="1970146"/>
        <a:ext cx="409940" cy="411044"/>
      </dsp:txXfrm>
    </dsp:sp>
    <dsp:sp modelId="{A4C4F9B1-22AE-4D65-8D2D-F6596C3F66ED}">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a:latin typeface="Arial" panose="020B0604020202020204"/>
            </a:rPr>
            <a:t> Degrees + Certificates</a:t>
          </a:r>
          <a:endParaRPr lang="en-US" sz="3300" kern="1200"/>
        </a:p>
      </dsp:txBody>
      <dsp:txXfrm>
        <a:off x="3925145" y="1395494"/>
        <a:ext cx="2665308" cy="1560349"/>
      </dsp:txXfrm>
    </dsp:sp>
    <dsp:sp modelId="{593CDCAF-5D69-4968-925D-9722FE7815E1}">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6915239" y="1970146"/>
        <a:ext cx="409940" cy="411044"/>
      </dsp:txXfrm>
    </dsp:sp>
    <dsp:sp modelId="{579DE239-62C0-48C8-807A-218C54707924}">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a:latin typeface="Arial" panose="020B0604020202020204"/>
            </a:rPr>
            <a:t> Career</a:t>
          </a:r>
          <a:endParaRPr lang="en-US" sz="3300" kern="1200"/>
        </a:p>
      </dsp:txBody>
      <dsp:txXfrm>
        <a:off x="7792503" y="1395494"/>
        <a:ext cx="2665308" cy="1560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7F716-94C1-410B-AD25-8626C2430C1A}">
      <dsp:nvSpPr>
        <dsp:cNvPr id="0" name=""/>
        <dsp:cNvSpPr/>
      </dsp:nvSpPr>
      <dsp:spPr>
        <a:xfrm>
          <a:off x="0" y="0"/>
          <a:ext cx="10524223" cy="124824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a:solidFill>
                <a:schemeClr val="bg1"/>
              </a:solidFill>
              <a:latin typeface="Arial"/>
            </a:rPr>
            <a:t>Factors</a:t>
          </a:r>
          <a:r>
            <a:rPr lang="en-US" sz="3600" b="0" i="0" u="none" strike="noStrike" kern="1200" cap="none" baseline="0" noProof="0">
              <a:solidFill>
                <a:schemeClr val="bg1"/>
              </a:solidFill>
              <a:latin typeface="Arial"/>
              <a:cs typeface="Arial"/>
            </a:rPr>
            <a:t> </a:t>
          </a:r>
          <a:r>
            <a:rPr lang="en-US" sz="3600" kern="1200">
              <a:latin typeface="Arial" panose="020B0604020202020204"/>
            </a:rPr>
            <a:t>Counselors Utilize When</a:t>
          </a:r>
          <a:r>
            <a:rPr lang="en-US" sz="3600" b="0" i="0" u="none" strike="noStrike" kern="1200" cap="none" baseline="0" noProof="0">
              <a:solidFill>
                <a:srgbClr val="010000"/>
              </a:solidFill>
              <a:latin typeface="Arial"/>
              <a:cs typeface="Arial"/>
            </a:rPr>
            <a:t> </a:t>
          </a:r>
          <a:r>
            <a:rPr lang="en-US" sz="3600" kern="1200">
              <a:latin typeface="Arial" panose="020B0604020202020204"/>
            </a:rPr>
            <a:t>Making GE Recommendatio</a:t>
          </a:r>
          <a:r>
            <a:rPr lang="en-US" sz="3600" kern="1200">
              <a:solidFill>
                <a:schemeClr val="bg1"/>
              </a:solidFill>
              <a:latin typeface="Arial" panose="020B0604020202020204"/>
            </a:rPr>
            <a:t>ns</a:t>
          </a:r>
          <a:endParaRPr lang="en-US" sz="3600" kern="1200">
            <a:solidFill>
              <a:schemeClr val="bg1"/>
            </a:solidFill>
          </a:endParaRPr>
        </a:p>
      </dsp:txBody>
      <dsp:txXfrm>
        <a:off x="0" y="0"/>
        <a:ext cx="10524223" cy="1248242"/>
      </dsp:txXfrm>
    </dsp:sp>
    <dsp:sp modelId="{E223EBA5-333C-46C2-9537-B3B7B83810B2}">
      <dsp:nvSpPr>
        <dsp:cNvPr id="0" name=""/>
        <dsp:cNvSpPr/>
      </dsp:nvSpPr>
      <dsp:spPr>
        <a:xfrm>
          <a:off x="1284"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a:latin typeface="Arial" panose="020B0604020202020204"/>
            </a:rPr>
            <a:t>Student-Centered interest, focus, needs</a:t>
          </a:r>
        </a:p>
      </dsp:txBody>
      <dsp:txXfrm>
        <a:off x="1284" y="1248242"/>
        <a:ext cx="1503093" cy="2621308"/>
      </dsp:txXfrm>
    </dsp:sp>
    <dsp:sp modelId="{245DD24C-224F-480E-BE8B-3322AD9FB2C1}">
      <dsp:nvSpPr>
        <dsp:cNvPr id="0" name=""/>
        <dsp:cNvSpPr/>
      </dsp:nvSpPr>
      <dsp:spPr>
        <a:xfrm>
          <a:off x="1504378"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a:rPr>
            <a:t>Career related skills/content/topics</a:t>
          </a:r>
          <a:endParaRPr lang="en-US" sz="1200" kern="1200"/>
        </a:p>
      </dsp:txBody>
      <dsp:txXfrm>
        <a:off x="1504378" y="1248242"/>
        <a:ext cx="1503093" cy="2621308"/>
      </dsp:txXfrm>
    </dsp:sp>
    <dsp:sp modelId="{E26D1ACE-7851-4321-905E-733E5D2D92E9}">
      <dsp:nvSpPr>
        <dsp:cNvPr id="0" name=""/>
        <dsp:cNvSpPr/>
      </dsp:nvSpPr>
      <dsp:spPr>
        <a:xfrm>
          <a:off x="3007471"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a:latin typeface="Arial" panose="020B0604020202020204"/>
            </a:rPr>
            <a:t>Flexibility for Associate Degree and Transfer GE Requirements</a:t>
          </a:r>
          <a:endParaRPr lang="en-US" sz="1200" kern="1200"/>
        </a:p>
      </dsp:txBody>
      <dsp:txXfrm>
        <a:off x="3007471" y="1248242"/>
        <a:ext cx="1503093" cy="2621308"/>
      </dsp:txXfrm>
    </dsp:sp>
    <dsp:sp modelId="{CFA037FB-8635-4C7C-B7DD-5B9A7318667B}">
      <dsp:nvSpPr>
        <dsp:cNvPr id="0" name=""/>
        <dsp:cNvSpPr/>
      </dsp:nvSpPr>
      <dsp:spPr>
        <a:xfrm>
          <a:off x="4510565"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a:latin typeface="Arial" panose="020B0604020202020204"/>
            </a:rPr>
            <a:t>Front load GE's for certain majors</a:t>
          </a:r>
          <a:endParaRPr lang="en-US" sz="1200" kern="1200"/>
        </a:p>
      </dsp:txBody>
      <dsp:txXfrm>
        <a:off x="4510565" y="1248242"/>
        <a:ext cx="1503093" cy="2621308"/>
      </dsp:txXfrm>
    </dsp:sp>
    <dsp:sp modelId="{D807E9C1-69DA-4474-BEB7-5CA142179B85}">
      <dsp:nvSpPr>
        <dsp:cNvPr id="0" name=""/>
        <dsp:cNvSpPr/>
      </dsp:nvSpPr>
      <dsp:spPr>
        <a:xfrm>
          <a:off x="6013658"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a:latin typeface="Arial" panose="020B0604020202020204"/>
            </a:rPr>
            <a:t>Flexibility for major prep at multiple transfer campuses</a:t>
          </a:r>
        </a:p>
      </dsp:txBody>
      <dsp:txXfrm>
        <a:off x="6013658" y="1248242"/>
        <a:ext cx="1503093" cy="2621308"/>
      </dsp:txXfrm>
    </dsp:sp>
    <dsp:sp modelId="{30CDBFE8-6C87-4E86-A832-206EFF96BCE6}">
      <dsp:nvSpPr>
        <dsp:cNvPr id="0" name=""/>
        <dsp:cNvSpPr/>
      </dsp:nvSpPr>
      <dsp:spPr>
        <a:xfrm>
          <a:off x="7516752"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latin typeface="Arial" panose="020B0604020202020204"/>
            </a:rPr>
            <a:t>Scheduling</a:t>
          </a:r>
        </a:p>
      </dsp:txBody>
      <dsp:txXfrm>
        <a:off x="7516752" y="1248242"/>
        <a:ext cx="1503093" cy="2621308"/>
      </dsp:txXfrm>
    </dsp:sp>
    <dsp:sp modelId="{592A6DE4-2A45-4207-846F-4E8B29A7CACC}">
      <dsp:nvSpPr>
        <dsp:cNvPr id="0" name=""/>
        <dsp:cNvSpPr/>
      </dsp:nvSpPr>
      <dsp:spPr>
        <a:xfrm>
          <a:off x="9019845" y="1248242"/>
          <a:ext cx="1503093" cy="26213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a:latin typeface="Arial" panose="020B0604020202020204"/>
            </a:rPr>
            <a:t>Statewide policies: Ex. CSU Group 1 and 2 Graduation Req</a:t>
          </a:r>
        </a:p>
      </dsp:txBody>
      <dsp:txXfrm>
        <a:off x="9019845" y="1248242"/>
        <a:ext cx="1503093" cy="2621308"/>
      </dsp:txXfrm>
    </dsp:sp>
    <dsp:sp modelId="{00E585D9-FC12-4DC0-8A4C-80A61D8410E0}">
      <dsp:nvSpPr>
        <dsp:cNvPr id="0" name=""/>
        <dsp:cNvSpPr/>
      </dsp:nvSpPr>
      <dsp:spPr>
        <a:xfrm>
          <a:off x="0" y="3869550"/>
          <a:ext cx="10524223" cy="2912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6E455-DA65-47C4-8C86-D78C31FCC21D}">
      <dsp:nvSpPr>
        <dsp:cNvPr id="0" name=""/>
        <dsp:cNvSpPr/>
      </dsp:nvSpPr>
      <dsp:spPr>
        <a:xfrm>
          <a:off x="0" y="4041102"/>
          <a:ext cx="2628900" cy="66297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lvl="0" algn="ctr" defTabSz="844550">
            <a:lnSpc>
              <a:spcPct val="90000"/>
            </a:lnSpc>
            <a:spcBef>
              <a:spcPct val="0"/>
            </a:spcBef>
            <a:spcAft>
              <a:spcPct val="35000"/>
            </a:spcAft>
          </a:pPr>
          <a:r>
            <a:rPr lang="en-US" sz="1900" kern="1200" dirty="0"/>
            <a:t>Plan</a:t>
          </a:r>
        </a:p>
      </dsp:txBody>
      <dsp:txXfrm>
        <a:off x="0" y="4041102"/>
        <a:ext cx="2628900" cy="662976"/>
      </dsp:txXfrm>
    </dsp:sp>
    <dsp:sp modelId="{44F3DAE7-956A-4110-AEF7-DA2B0DF22F8B}">
      <dsp:nvSpPr>
        <dsp:cNvPr id="0" name=""/>
        <dsp:cNvSpPr/>
      </dsp:nvSpPr>
      <dsp:spPr>
        <a:xfrm>
          <a:off x="2628900" y="4041102"/>
          <a:ext cx="7886700" cy="6629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15900" rIns="159980" bIns="215900" numCol="1" spcCol="1270" anchor="ctr" anchorCtr="0">
          <a:noAutofit/>
        </a:bodyPr>
        <a:lstStyle/>
        <a:p>
          <a:pPr lvl="0" algn="l" defTabSz="755650" rtl="0">
            <a:lnSpc>
              <a:spcPct val="90000"/>
            </a:lnSpc>
            <a:spcBef>
              <a:spcPct val="0"/>
            </a:spcBef>
            <a:spcAft>
              <a:spcPct val="35000"/>
            </a:spcAft>
          </a:pPr>
          <a:r>
            <a:rPr lang="en-US" sz="1700" kern="1200" dirty="0">
              <a:latin typeface="Arial" panose="020B0604020202020204"/>
            </a:rPr>
            <a:t>Marketing and Communication plan for 2022-2023 debut</a:t>
          </a:r>
          <a:endParaRPr lang="en-US" sz="1700" kern="1200" dirty="0"/>
        </a:p>
      </dsp:txBody>
      <dsp:txXfrm>
        <a:off x="2628900" y="4041102"/>
        <a:ext cx="7886700" cy="662976"/>
      </dsp:txXfrm>
    </dsp:sp>
    <dsp:sp modelId="{0AD7B712-10C6-4F9D-AA90-F3756CD68400}">
      <dsp:nvSpPr>
        <dsp:cNvPr id="0" name=""/>
        <dsp:cNvSpPr/>
      </dsp:nvSpPr>
      <dsp:spPr>
        <a:xfrm rot="10800000">
          <a:off x="0" y="3031389"/>
          <a:ext cx="2628900" cy="1019657"/>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lvl="0" algn="ctr" defTabSz="844550" rtl="0">
            <a:lnSpc>
              <a:spcPct val="90000"/>
            </a:lnSpc>
            <a:spcBef>
              <a:spcPct val="0"/>
            </a:spcBef>
            <a:spcAft>
              <a:spcPct val="35000"/>
            </a:spcAft>
          </a:pPr>
          <a:r>
            <a:rPr lang="en-US" sz="1900" kern="1200" dirty="0">
              <a:latin typeface="Arial" panose="020B0604020202020204"/>
            </a:rPr>
            <a:t>October</a:t>
          </a:r>
        </a:p>
      </dsp:txBody>
      <dsp:txXfrm rot="-10800000">
        <a:off x="0" y="3031389"/>
        <a:ext cx="2628900" cy="662777"/>
      </dsp:txXfrm>
    </dsp:sp>
    <dsp:sp modelId="{49C5E0FA-468F-4A09-94DE-C21841E113BB}">
      <dsp:nvSpPr>
        <dsp:cNvPr id="0" name=""/>
        <dsp:cNvSpPr/>
      </dsp:nvSpPr>
      <dsp:spPr>
        <a:xfrm>
          <a:off x="2628900" y="3031389"/>
          <a:ext cx="7886700" cy="662777"/>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15900" rIns="159980" bIns="215900" numCol="1" spcCol="1270" anchor="ctr" anchorCtr="0">
          <a:noAutofit/>
        </a:bodyPr>
        <a:lstStyle/>
        <a:p>
          <a:pPr lvl="0" algn="l" defTabSz="755650" rtl="0">
            <a:lnSpc>
              <a:spcPct val="90000"/>
            </a:lnSpc>
            <a:spcBef>
              <a:spcPct val="0"/>
            </a:spcBef>
            <a:spcAft>
              <a:spcPct val="35000"/>
            </a:spcAft>
          </a:pPr>
          <a:r>
            <a:rPr lang="en-US" sz="1700" kern="1200" dirty="0">
              <a:latin typeface="Arial" panose="020B0604020202020204"/>
            </a:rPr>
            <a:t> Incorporate student feedback &amp; Constituent Endorsement</a:t>
          </a:r>
        </a:p>
      </dsp:txBody>
      <dsp:txXfrm>
        <a:off x="2628900" y="3031389"/>
        <a:ext cx="7886700" cy="662777"/>
      </dsp:txXfrm>
    </dsp:sp>
    <dsp:sp modelId="{69881ACC-5517-4677-8C92-05F320C5519F}">
      <dsp:nvSpPr>
        <dsp:cNvPr id="0" name=""/>
        <dsp:cNvSpPr/>
      </dsp:nvSpPr>
      <dsp:spPr>
        <a:xfrm rot="10800000">
          <a:off x="0" y="2021676"/>
          <a:ext cx="2628900" cy="1019657"/>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lvl="0" algn="ctr" defTabSz="844550" rtl="0">
            <a:lnSpc>
              <a:spcPct val="90000"/>
            </a:lnSpc>
            <a:spcBef>
              <a:spcPct val="0"/>
            </a:spcBef>
            <a:spcAft>
              <a:spcPct val="35000"/>
            </a:spcAft>
          </a:pPr>
          <a:r>
            <a:rPr lang="en-US" sz="1900" kern="1200" dirty="0">
              <a:latin typeface="Arial" panose="020B0604020202020204"/>
            </a:rPr>
            <a:t>August – September</a:t>
          </a:r>
          <a:endParaRPr lang="en-US" sz="1900" kern="1200" dirty="0"/>
        </a:p>
      </dsp:txBody>
      <dsp:txXfrm rot="-10800000">
        <a:off x="0" y="2021676"/>
        <a:ext cx="2628900" cy="662777"/>
      </dsp:txXfrm>
    </dsp:sp>
    <dsp:sp modelId="{71C02E48-D1DB-41FC-8E35-57D51A4AF7E2}">
      <dsp:nvSpPr>
        <dsp:cNvPr id="0" name=""/>
        <dsp:cNvSpPr/>
      </dsp:nvSpPr>
      <dsp:spPr>
        <a:xfrm>
          <a:off x="2628900" y="2021676"/>
          <a:ext cx="7886700" cy="66277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15900" rIns="159980" bIns="215900" numCol="1" spcCol="1270" anchor="ctr" anchorCtr="0">
          <a:noAutofit/>
        </a:bodyPr>
        <a:lstStyle/>
        <a:p>
          <a:pPr lvl="0" algn="l" defTabSz="755650" rtl="0">
            <a:lnSpc>
              <a:spcPct val="90000"/>
            </a:lnSpc>
            <a:spcBef>
              <a:spcPct val="0"/>
            </a:spcBef>
            <a:spcAft>
              <a:spcPct val="35000"/>
            </a:spcAft>
          </a:pPr>
          <a:r>
            <a:rPr lang="en-US" sz="1700" kern="1200" dirty="0">
              <a:latin typeface="Arial" panose="020B0604020202020204"/>
            </a:rPr>
            <a:t>Share pathways with students</a:t>
          </a:r>
          <a:endParaRPr lang="en-US" sz="1700" kern="1200" dirty="0"/>
        </a:p>
      </dsp:txBody>
      <dsp:txXfrm>
        <a:off x="2628900" y="2021676"/>
        <a:ext cx="7886700" cy="662777"/>
      </dsp:txXfrm>
    </dsp:sp>
    <dsp:sp modelId="{B88F7BC0-FE67-4A8D-B3E2-517E8F4D0342}">
      <dsp:nvSpPr>
        <dsp:cNvPr id="0" name=""/>
        <dsp:cNvSpPr/>
      </dsp:nvSpPr>
      <dsp:spPr>
        <a:xfrm rot="10800000">
          <a:off x="0" y="1011962"/>
          <a:ext cx="2628900" cy="1019657"/>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lvl="0" algn="ctr" defTabSz="844550" rtl="0">
            <a:lnSpc>
              <a:spcPct val="90000"/>
            </a:lnSpc>
            <a:spcBef>
              <a:spcPct val="0"/>
            </a:spcBef>
            <a:spcAft>
              <a:spcPct val="35000"/>
            </a:spcAft>
          </a:pPr>
          <a:r>
            <a:rPr lang="en-US" sz="1900" kern="1200" dirty="0">
              <a:latin typeface="Arial" panose="020B0604020202020204"/>
            </a:rPr>
            <a:t>June - July</a:t>
          </a:r>
          <a:endParaRPr lang="en-US" sz="1900" kern="1200" dirty="0"/>
        </a:p>
      </dsp:txBody>
      <dsp:txXfrm rot="-10800000">
        <a:off x="0" y="1011962"/>
        <a:ext cx="2628900" cy="662777"/>
      </dsp:txXfrm>
    </dsp:sp>
    <dsp:sp modelId="{904401E0-5219-4BC1-A5D9-4F52D1E37322}">
      <dsp:nvSpPr>
        <dsp:cNvPr id="0" name=""/>
        <dsp:cNvSpPr/>
      </dsp:nvSpPr>
      <dsp:spPr>
        <a:xfrm>
          <a:off x="2628900" y="1011962"/>
          <a:ext cx="7886700" cy="662777"/>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15900" rIns="159980" bIns="215900" numCol="1" spcCol="1270" anchor="ctr" anchorCtr="0">
          <a:noAutofit/>
        </a:bodyPr>
        <a:lstStyle/>
        <a:p>
          <a:pPr lvl="0" algn="l" defTabSz="755650" rtl="0">
            <a:lnSpc>
              <a:spcPct val="90000"/>
            </a:lnSpc>
            <a:spcBef>
              <a:spcPct val="0"/>
            </a:spcBef>
            <a:spcAft>
              <a:spcPct val="35000"/>
            </a:spcAft>
          </a:pPr>
          <a:r>
            <a:rPr lang="en-US" sz="1700" kern="1200" dirty="0">
              <a:latin typeface="Arial" panose="020B0604020202020204"/>
            </a:rPr>
            <a:t>Incorporate feedback into Pathway groupings</a:t>
          </a:r>
        </a:p>
      </dsp:txBody>
      <dsp:txXfrm>
        <a:off x="2628900" y="1011962"/>
        <a:ext cx="7886700" cy="662777"/>
      </dsp:txXfrm>
    </dsp:sp>
    <dsp:sp modelId="{4EBD5575-F754-46A4-BE2D-74F3CA881D49}">
      <dsp:nvSpPr>
        <dsp:cNvPr id="0" name=""/>
        <dsp:cNvSpPr/>
      </dsp:nvSpPr>
      <dsp:spPr>
        <a:xfrm rot="10800000">
          <a:off x="0" y="2249"/>
          <a:ext cx="2628900" cy="1019657"/>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35128" rIns="186967" bIns="135128" numCol="1" spcCol="1270" anchor="ctr" anchorCtr="0">
          <a:noAutofit/>
        </a:bodyPr>
        <a:lstStyle/>
        <a:p>
          <a:pPr lvl="0" algn="ctr" defTabSz="844550" rtl="0">
            <a:lnSpc>
              <a:spcPct val="90000"/>
            </a:lnSpc>
            <a:spcBef>
              <a:spcPct val="0"/>
            </a:spcBef>
            <a:spcAft>
              <a:spcPct val="35000"/>
            </a:spcAft>
          </a:pPr>
          <a:r>
            <a:rPr lang="en-US" sz="1900" kern="1200" dirty="0">
              <a:latin typeface="Arial" panose="020B0604020202020204"/>
            </a:rPr>
            <a:t>May</a:t>
          </a:r>
          <a:endParaRPr lang="en-US" sz="1900" kern="1200" dirty="0"/>
        </a:p>
      </dsp:txBody>
      <dsp:txXfrm rot="-10800000">
        <a:off x="0" y="2249"/>
        <a:ext cx="2628900" cy="662777"/>
      </dsp:txXfrm>
    </dsp:sp>
    <dsp:sp modelId="{D6E4EA6C-B7B6-4CB7-82E1-0BD5F1A47CF7}">
      <dsp:nvSpPr>
        <dsp:cNvPr id="0" name=""/>
        <dsp:cNvSpPr/>
      </dsp:nvSpPr>
      <dsp:spPr>
        <a:xfrm>
          <a:off x="2628900" y="2249"/>
          <a:ext cx="7886700" cy="66277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15900" rIns="159980" bIns="215900" numCol="1" spcCol="1270" anchor="ctr" anchorCtr="0">
          <a:noAutofit/>
        </a:bodyPr>
        <a:lstStyle/>
        <a:p>
          <a:pPr lvl="0" algn="l" defTabSz="755650" rtl="0">
            <a:lnSpc>
              <a:spcPct val="90000"/>
            </a:lnSpc>
            <a:spcBef>
              <a:spcPct val="0"/>
            </a:spcBef>
            <a:spcAft>
              <a:spcPct val="35000"/>
            </a:spcAft>
          </a:pPr>
          <a:r>
            <a:rPr lang="en-US" sz="1700" kern="1200" dirty="0">
              <a:latin typeface="Arial" panose="020B0604020202020204"/>
            </a:rPr>
            <a:t>Present to College Council &amp; NSAS</a:t>
          </a:r>
        </a:p>
      </dsp:txBody>
      <dsp:txXfrm>
        <a:off x="2628900" y="2249"/>
        <a:ext cx="7886700" cy="66277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B42A38-0119-409F-8791-D31F90EC3712}" type="datetimeFigureOut">
              <a:rPr lang="en-US" smtClean="0"/>
              <a:t>5/13/2021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948ABA-196C-47C3-A62B-CDCFE3164C99}" type="slidenum">
              <a:rPr lang="en-US" smtClean="0"/>
              <a:t>‹#›</a:t>
            </a:fld>
            <a:endParaRPr lang="en-US"/>
          </a:p>
        </p:txBody>
      </p:sp>
    </p:spTree>
    <p:extLst>
      <p:ext uri="{BB962C8B-B14F-4D97-AF65-F5344CB8AC3E}">
        <p14:creationId xmlns:p14="http://schemas.microsoft.com/office/powerpoint/2010/main" val="120374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E6845-1412-4945-82CB-4AA20C4EF384}"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1817A-4680-4241-835F-72CB1B40B255}" type="slidenum">
              <a:rPr lang="en-US" smtClean="0"/>
              <a:t>‹#›</a:t>
            </a:fld>
            <a:endParaRPr lang="en-US"/>
          </a:p>
        </p:txBody>
      </p:sp>
    </p:spTree>
    <p:extLst>
      <p:ext uri="{BB962C8B-B14F-4D97-AF65-F5344CB8AC3E}">
        <p14:creationId xmlns:p14="http://schemas.microsoft.com/office/powerpoint/2010/main" val="9888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A3D1817A-4680-4241-835F-72CB1B40B255}" type="slidenum">
              <a:rPr lang="en-US" smtClean="0"/>
              <a:t>1</a:t>
            </a:fld>
            <a:endParaRPr lang="en-US"/>
          </a:p>
        </p:txBody>
      </p:sp>
    </p:spTree>
    <p:extLst>
      <p:ext uri="{BB962C8B-B14F-4D97-AF65-F5344CB8AC3E}">
        <p14:creationId xmlns:p14="http://schemas.microsoft.com/office/powerpoint/2010/main" val="67772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speaking about layout or formatting/colors, </a:t>
            </a:r>
            <a:r>
              <a:rPr lang="en-US" err="1">
                <a:cs typeface="Calibri"/>
              </a:rPr>
              <a:t>etc</a:t>
            </a:r>
            <a:r>
              <a:rPr lang="en-US">
                <a:cs typeface="Calibri"/>
              </a:rPr>
              <a:t>, direct team to focus on groupings, which are based on Holland Interests, Career Skill and Curriculum.</a:t>
            </a:r>
          </a:p>
          <a:p>
            <a:endParaRPr lang="en-US">
              <a:cs typeface="Calibri"/>
            </a:endParaRPr>
          </a:p>
          <a:p>
            <a:r>
              <a:rPr lang="en-US">
                <a:cs typeface="Calibri"/>
              </a:rPr>
              <a:t>Culinary arts at CCC falls into Arts </a:t>
            </a:r>
            <a:r>
              <a:rPr lang="en-US" err="1">
                <a:cs typeface="Calibri"/>
              </a:rPr>
              <a:t>bc</a:t>
            </a:r>
            <a:r>
              <a:rPr lang="en-US">
                <a:cs typeface="Calibri"/>
              </a:rPr>
              <a:t> that is the current focus of the curriculum. </a:t>
            </a:r>
          </a:p>
          <a:p>
            <a:endParaRPr lang="en-US">
              <a:cs typeface="Calibri"/>
            </a:endParaRPr>
          </a:p>
          <a:p>
            <a:r>
              <a:rPr lang="en-US">
                <a:cs typeface="Calibri"/>
              </a:rPr>
              <a:t>Option 1: As is</a:t>
            </a:r>
          </a:p>
          <a:p>
            <a:r>
              <a:rPr lang="en-US">
                <a:cs typeface="Calibri"/>
              </a:rPr>
              <a:t>Option 2: Split Business out and rename "Languages and Communication"</a:t>
            </a:r>
          </a:p>
          <a:p>
            <a:r>
              <a:rPr lang="en-US">
                <a:cs typeface="Calibri"/>
              </a:rPr>
              <a:t>Option 3: Combine with Visual/Performing/Culinary Arts with a rename... </a:t>
            </a:r>
          </a:p>
        </p:txBody>
      </p:sp>
      <p:sp>
        <p:nvSpPr>
          <p:cNvPr id="4" name="Slide Number Placeholder 3"/>
          <p:cNvSpPr>
            <a:spLocks noGrp="1"/>
          </p:cNvSpPr>
          <p:nvPr>
            <p:ph type="sldNum" sz="quarter" idx="5"/>
          </p:nvPr>
        </p:nvSpPr>
        <p:spPr/>
        <p:txBody>
          <a:bodyPr/>
          <a:lstStyle/>
          <a:p>
            <a:fld id="{A3D1817A-4680-4241-835F-72CB1B40B255}" type="slidenum">
              <a:rPr lang="en-US" smtClean="0"/>
              <a:t>32</a:t>
            </a:fld>
            <a:endParaRPr lang="en-US"/>
          </a:p>
        </p:txBody>
      </p:sp>
    </p:spTree>
    <p:extLst>
      <p:ext uri="{BB962C8B-B14F-4D97-AF65-F5344CB8AC3E}">
        <p14:creationId xmlns:p14="http://schemas.microsoft.com/office/powerpoint/2010/main" val="286940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2</a:t>
            </a:fld>
            <a:endParaRPr lang="en-US"/>
          </a:p>
        </p:txBody>
      </p:sp>
    </p:spTree>
    <p:extLst>
      <p:ext uri="{BB962C8B-B14F-4D97-AF65-F5344CB8AC3E}">
        <p14:creationId xmlns:p14="http://schemas.microsoft.com/office/powerpoint/2010/main" val="350976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3</a:t>
            </a:fld>
            <a:endParaRPr lang="en-US"/>
          </a:p>
        </p:txBody>
      </p:sp>
    </p:spTree>
    <p:extLst>
      <p:ext uri="{BB962C8B-B14F-4D97-AF65-F5344CB8AC3E}">
        <p14:creationId xmlns:p14="http://schemas.microsoft.com/office/powerpoint/2010/main" val="32277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4</a:t>
            </a:fld>
            <a:endParaRPr lang="en-US"/>
          </a:p>
        </p:txBody>
      </p:sp>
    </p:spTree>
    <p:extLst>
      <p:ext uri="{BB962C8B-B14F-4D97-AF65-F5344CB8AC3E}">
        <p14:creationId xmlns:p14="http://schemas.microsoft.com/office/powerpoint/2010/main" val="377874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24</a:t>
            </a:fld>
            <a:endParaRPr lang="en-US"/>
          </a:p>
        </p:txBody>
      </p:sp>
    </p:spTree>
    <p:extLst>
      <p:ext uri="{BB962C8B-B14F-4D97-AF65-F5344CB8AC3E}">
        <p14:creationId xmlns:p14="http://schemas.microsoft.com/office/powerpoint/2010/main" val="123017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people to name the holland code for the career they just worked with.</a:t>
            </a:r>
          </a:p>
          <a:p>
            <a:endParaRPr lang="en-US">
              <a:cs typeface="Calibri"/>
            </a:endParaRPr>
          </a:p>
          <a:p>
            <a:r>
              <a:rPr lang="en-US">
                <a:cs typeface="Calibri"/>
              </a:rPr>
              <a:t>Organizing programs by interests is a fairly popular strategy among community college Guided Pathways work. As a recap, for anyone who may not be familiar with the idea – The Holland Code, sometimes called the RIASEC scale or Interest Codes was developed by a career theorist named John Holland. In a nutshell, his Career Choice Theory outlines that our interests fall into 6 different areas. Typically, our interests are grouped into a top three and a bottom three. In all of the years I have been teaching this to students, I would say it is typical for there to be a top three but some students do have a very strong top two. This doesn’t negate the theory but rather allows for flexibility in career exploration. It is important to note with the top/bottom area rankings, it doesn't mean that someone has zero interest in the lower areas. And, as a reminder, this doesn't address skill, just what we like and dislike. </a:t>
            </a:r>
            <a:endParaRPr lang="en-US"/>
          </a:p>
          <a:p>
            <a:endParaRPr lang="en-US">
              <a:cs typeface="Calibri"/>
            </a:endParaRPr>
          </a:p>
          <a:p>
            <a:r>
              <a:rPr lang="en-US">
                <a:cs typeface="Calibri"/>
              </a:rPr>
              <a:t>The wheel to the right is a very simplistic image of John Holland's theory – the colors are arbitrary but do help students define the areas more easily. As we walk through the definitions of each area, consider which area you personally are most interested in and jot down what you think your top one or two areas are. </a:t>
            </a:r>
          </a:p>
          <a:p>
            <a:endParaRPr lang="en-US">
              <a:cs typeface="Calibri"/>
            </a:endParaRPr>
          </a:p>
          <a:p>
            <a:r>
              <a:rPr lang="en-US">
                <a:cs typeface="Calibri"/>
              </a:rPr>
              <a:t>R's or realistic are our "doers". These are people who enjoy hands on work. Given our space and time, instead of asking for shoutouts I'll share a few possible R occupations: Automotive technicians, police officers, carpenters. </a:t>
            </a:r>
          </a:p>
          <a:p>
            <a:endParaRPr lang="en-US">
              <a:cs typeface="Calibri"/>
            </a:endParaRPr>
          </a:p>
          <a:p>
            <a:r>
              <a:rPr lang="en-US">
                <a:cs typeface="Calibri"/>
              </a:rPr>
              <a:t>I or Investigative I call our "</a:t>
            </a:r>
            <a:r>
              <a:rPr lang="en-US" err="1">
                <a:cs typeface="Calibri"/>
              </a:rPr>
              <a:t>ists</a:t>
            </a:r>
            <a:r>
              <a:rPr lang="en-US">
                <a:cs typeface="Calibri"/>
              </a:rPr>
              <a:t>": biologist, analyst, chemist, and don't forget our social scientist– these are our folks who like to know how and why things are the way they are. </a:t>
            </a:r>
          </a:p>
          <a:p>
            <a:endParaRPr lang="en-US">
              <a:cs typeface="Calibri"/>
            </a:endParaRPr>
          </a:p>
          <a:p>
            <a:r>
              <a:rPr lang="en-US">
                <a:cs typeface="Calibri"/>
              </a:rPr>
              <a:t>A or Artist, you might imagine are our creators. People who enjoy self expression and creativity at work. Artists, performers, digital designers, philosophers and culinary artists could all have a high interest area in A.</a:t>
            </a:r>
          </a:p>
          <a:p>
            <a:endParaRPr lang="en-US">
              <a:cs typeface="Calibri"/>
            </a:endParaRPr>
          </a:p>
          <a:p>
            <a:r>
              <a:rPr lang="en-US">
                <a:cs typeface="Calibri"/>
              </a:rPr>
              <a:t>Social, our helpers are those who enjoy helping others. At CCC some "social" students might be our HHS students, ECHD and our students who we are forming as social justice warriors . </a:t>
            </a:r>
          </a:p>
          <a:p>
            <a:endParaRPr lang="en-US">
              <a:cs typeface="Calibri"/>
            </a:endParaRPr>
          </a:p>
          <a:p>
            <a:r>
              <a:rPr lang="en-US">
                <a:cs typeface="Calibri"/>
              </a:rPr>
              <a:t>Enterprising talks about those who enjoy persuading others. Our business program may attract these students but also in this area are our politicians, our lawyers and our sales professionals. </a:t>
            </a:r>
          </a:p>
          <a:p>
            <a:endParaRPr lang="en-US">
              <a:cs typeface="Calibri"/>
            </a:endParaRPr>
          </a:p>
          <a:p>
            <a:r>
              <a:rPr lang="en-US">
                <a:cs typeface="Calibri"/>
              </a:rPr>
              <a:t>And last but not least, our careful organizers otherwise known as Conventional. Conventional types like process and order in their work. Think accountants and perhaps our Medical Assistants. </a:t>
            </a:r>
          </a:p>
          <a:p>
            <a:endParaRPr lang="en-US">
              <a:cs typeface="Calibri"/>
            </a:endParaRPr>
          </a:p>
          <a:p>
            <a:r>
              <a:rPr lang="en-US">
                <a:cs typeface="Calibri"/>
              </a:rPr>
              <a:t>That's the nutshell of Holland</a:t>
            </a:r>
          </a:p>
        </p:txBody>
      </p:sp>
      <p:sp>
        <p:nvSpPr>
          <p:cNvPr id="4" name="Slide Number Placeholder 3"/>
          <p:cNvSpPr>
            <a:spLocks noGrp="1"/>
          </p:cNvSpPr>
          <p:nvPr>
            <p:ph type="sldNum" sz="quarter" idx="5"/>
          </p:nvPr>
        </p:nvSpPr>
        <p:spPr/>
        <p:txBody>
          <a:bodyPr/>
          <a:lstStyle/>
          <a:p>
            <a:fld id="{A3D1817A-4680-4241-835F-72CB1B40B255}" type="slidenum">
              <a:rPr lang="en-US" smtClean="0"/>
              <a:t>26</a:t>
            </a:fld>
            <a:endParaRPr lang="en-US"/>
          </a:p>
        </p:txBody>
      </p:sp>
    </p:spTree>
    <p:extLst>
      <p:ext uri="{BB962C8B-B14F-4D97-AF65-F5344CB8AC3E}">
        <p14:creationId xmlns:p14="http://schemas.microsoft.com/office/powerpoint/2010/main" val="133042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But - In addition to the interest areas, there are some other things ideas that Mr. Holland left for us: #1 It's important to note that one job does not fall neatly into one interest area. Medical Assisting for example – I just used that occupation as an example as Conventional, which it is. But it is also a helping career, which is S or Social. We could have two students graduate from that program at CCC, each with different leading interest areas. So as we continue this work at Contra Costa College, we have to think about how we want to group our programs – one program per area or would it actually serve students to have some of our programs listed in multiple areas, as John Holland's theory of career choice suggests. Two other points he made were that as we mature, our interests evolve and grow and for many people, our top interest area isn't always met by work – sometimes it's fulfilled through other activities such as hobbies. So, we will also have to consider if and how we can support our students in their interest development while at CCC.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D1817A-4680-4241-835F-72CB1B40B255}" type="slidenum">
              <a:rPr lang="en-US" smtClean="0"/>
              <a:t>27</a:t>
            </a:fld>
            <a:endParaRPr lang="en-US"/>
          </a:p>
        </p:txBody>
      </p:sp>
    </p:spTree>
    <p:extLst>
      <p:ext uri="{BB962C8B-B14F-4D97-AF65-F5344CB8AC3E}">
        <p14:creationId xmlns:p14="http://schemas.microsoft.com/office/powerpoint/2010/main" val="8089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28</a:t>
            </a:fld>
            <a:endParaRPr lang="en-US"/>
          </a:p>
        </p:txBody>
      </p:sp>
    </p:spTree>
    <p:extLst>
      <p:ext uri="{BB962C8B-B14F-4D97-AF65-F5344CB8AC3E}">
        <p14:creationId xmlns:p14="http://schemas.microsoft.com/office/powerpoint/2010/main" val="256370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1817A-4680-4241-835F-72CB1B40B255}" type="slidenum">
              <a:rPr lang="en-US" smtClean="0"/>
              <a:t>29</a:t>
            </a:fld>
            <a:endParaRPr lang="en-US"/>
          </a:p>
        </p:txBody>
      </p:sp>
    </p:spTree>
    <p:extLst>
      <p:ext uri="{BB962C8B-B14F-4D97-AF65-F5344CB8AC3E}">
        <p14:creationId xmlns:p14="http://schemas.microsoft.com/office/powerpoint/2010/main" val="107952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D4D7-6948-46C8-B853-6CAE0B1E10CB}"/>
              </a:ext>
            </a:extLst>
          </p:cNvPr>
          <p:cNvSpPr>
            <a:spLocks noGrp="1"/>
          </p:cNvSpPr>
          <p:nvPr>
            <p:ph type="ctrTitle"/>
          </p:nvPr>
        </p:nvSpPr>
        <p:spPr>
          <a:xfrm>
            <a:off x="1524000" y="1122363"/>
            <a:ext cx="9144000" cy="2387600"/>
          </a:xfrm>
        </p:spPr>
        <p:txBody>
          <a:bodyPr anchor="b"/>
          <a:lstStyle>
            <a:lvl1pPr algn="ctr">
              <a:defRPr sz="6000">
                <a:solidFill>
                  <a:srgbClr val="333333"/>
                </a:solidFill>
                <a:latin typeface="Neutra Display Bold" panose="02000803040000020004"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ED2540FB-6319-4BFA-9626-7B1CBA018BD9}"/>
              </a:ext>
            </a:extLst>
          </p:cNvPr>
          <p:cNvSpPr>
            <a:spLocks noGrp="1"/>
          </p:cNvSpPr>
          <p:nvPr>
            <p:ph type="subTitle" idx="1"/>
          </p:nvPr>
        </p:nvSpPr>
        <p:spPr>
          <a:xfrm>
            <a:off x="1524000" y="3602038"/>
            <a:ext cx="9144000" cy="1655762"/>
          </a:xfrm>
        </p:spPr>
        <p:txBody>
          <a:bodyPr/>
          <a:lstStyle>
            <a:lvl1pPr marL="0" indent="0" algn="ctr">
              <a:buNone/>
              <a:defRPr sz="24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6882430-AB6C-4C63-9900-C02F4E8BF7B9}"/>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149000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BC9C-E61B-4E64-880A-62114A12F6D2}"/>
              </a:ext>
            </a:extLst>
          </p:cNvPr>
          <p:cNvSpPr>
            <a:spLocks noGrp="1"/>
          </p:cNvSpPr>
          <p:nvPr>
            <p:ph type="title"/>
          </p:nvPr>
        </p:nvSpPr>
        <p:spPr/>
        <p:txBody>
          <a:bodyPr>
            <a:normAutofit/>
          </a:bodyPr>
          <a:lstStyle>
            <a:lvl1pPr>
              <a:defRPr lang="en-US" sz="4000" dirty="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3481DDE-7668-4CBF-B347-E8BCFDA7FC15}"/>
              </a:ext>
            </a:extLst>
          </p:cNvPr>
          <p:cNvSpPr>
            <a:spLocks noGrp="1"/>
          </p:cNvSpPr>
          <p:nvPr>
            <p:ph idx="1"/>
          </p:nvPr>
        </p:nvSpPr>
        <p:spPr>
          <a:xfrm>
            <a:off x="1252538" y="1825625"/>
            <a:ext cx="10101261" cy="4194175"/>
          </a:xfrm>
        </p:spPr>
        <p:txBody>
          <a:bodyPr/>
          <a:lstStyle>
            <a:lvl1pPr>
              <a:defRPr>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2743BA-B49E-404D-8155-12DE3D088683}"/>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188624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A249-1E0A-4CE6-9691-8D354A3B03BB}"/>
              </a:ext>
            </a:extLst>
          </p:cNvPr>
          <p:cNvSpPr>
            <a:spLocks noGrp="1"/>
          </p:cNvSpPr>
          <p:nvPr>
            <p:ph type="title"/>
          </p:nvPr>
        </p:nvSpPr>
        <p:spPr>
          <a:xfrm>
            <a:off x="831850" y="1709738"/>
            <a:ext cx="10515600" cy="2852737"/>
          </a:xfrm>
        </p:spPr>
        <p:txBody>
          <a:bodyPr anchor="b"/>
          <a:lstStyle>
            <a:lvl1pPr>
              <a:defRPr sz="60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90EECEE-8C2B-41A8-A56B-7291839F2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8DACF2-BE39-4E03-9572-12C0709144F2}"/>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399519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9E70-3344-4083-A932-28ACCE9B716D}"/>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062939-49ED-41B0-95F2-683203D665FD}"/>
              </a:ext>
            </a:extLst>
          </p:cNvPr>
          <p:cNvSpPr>
            <a:spLocks noGrp="1"/>
          </p:cNvSpPr>
          <p:nvPr>
            <p:ph sz="half" idx="1"/>
          </p:nvPr>
        </p:nvSpPr>
        <p:spPr>
          <a:xfrm>
            <a:off x="1252538" y="1825625"/>
            <a:ext cx="4767262" cy="419417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5E584-22BB-49F4-A21B-3DD01BBAA946}"/>
              </a:ext>
            </a:extLst>
          </p:cNvPr>
          <p:cNvSpPr>
            <a:spLocks noGrp="1"/>
          </p:cNvSpPr>
          <p:nvPr>
            <p:ph sz="half" idx="2"/>
          </p:nvPr>
        </p:nvSpPr>
        <p:spPr>
          <a:xfrm>
            <a:off x="6586536" y="1825625"/>
            <a:ext cx="4767263" cy="419417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C19AFFE-00A5-4932-92F5-E892409899FF}"/>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212714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4441-E887-4CCC-A3F0-10DF469CDD5E}"/>
              </a:ext>
            </a:extLst>
          </p:cNvPr>
          <p:cNvSpPr>
            <a:spLocks noGrp="1"/>
          </p:cNvSpPr>
          <p:nvPr>
            <p:ph type="title"/>
          </p:nvPr>
        </p:nvSpPr>
        <p:spPr>
          <a:xfrm>
            <a:off x="839788" y="365125"/>
            <a:ext cx="10515600" cy="1325563"/>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BEEBEA3-F47C-4B5C-92D1-A8CBE9886B26}"/>
              </a:ext>
            </a:extLst>
          </p:cNvPr>
          <p:cNvSpPr>
            <a:spLocks noGrp="1"/>
          </p:cNvSpPr>
          <p:nvPr>
            <p:ph type="body" idx="1"/>
          </p:nvPr>
        </p:nvSpPr>
        <p:spPr>
          <a:xfrm>
            <a:off x="839788" y="1681163"/>
            <a:ext cx="5157787"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3564153D-DBB5-4808-93D4-2053151E7D8C}"/>
              </a:ext>
            </a:extLst>
          </p:cNvPr>
          <p:cNvSpPr>
            <a:spLocks noGrp="1"/>
          </p:cNvSpPr>
          <p:nvPr>
            <p:ph type="body" sz="quarter" idx="3"/>
          </p:nvPr>
        </p:nvSpPr>
        <p:spPr>
          <a:xfrm>
            <a:off x="6172200" y="1681163"/>
            <a:ext cx="5183188"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358DB74A-BFDE-4779-810C-7EC201080DA7}"/>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
        <p:nvSpPr>
          <p:cNvPr id="10" name="Content Placeholder 2">
            <a:extLst>
              <a:ext uri="{FF2B5EF4-FFF2-40B4-BE49-F238E27FC236}">
                <a16:creationId xmlns:a16="http://schemas.microsoft.com/office/drawing/2014/main" id="{FAB2CD9F-09B0-44CC-A29E-07314FFF89F2}"/>
              </a:ext>
            </a:extLst>
          </p:cNvPr>
          <p:cNvSpPr>
            <a:spLocks noGrp="1"/>
          </p:cNvSpPr>
          <p:nvPr>
            <p:ph sz="half" idx="13"/>
          </p:nvPr>
        </p:nvSpPr>
        <p:spPr>
          <a:xfrm>
            <a:off x="1242646" y="2505075"/>
            <a:ext cx="4777154" cy="35147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EA857EB-4366-4B35-A10D-31DACD0BD3CD}"/>
              </a:ext>
            </a:extLst>
          </p:cNvPr>
          <p:cNvSpPr>
            <a:spLocks noGrp="1"/>
          </p:cNvSpPr>
          <p:nvPr>
            <p:ph sz="half" idx="2"/>
          </p:nvPr>
        </p:nvSpPr>
        <p:spPr>
          <a:xfrm>
            <a:off x="6576645" y="2505075"/>
            <a:ext cx="4777154" cy="35147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76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0EA2-757D-4195-9E6C-3AA82CEEF892}"/>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405921D8-DD4F-4767-8983-039B1FD5659A}"/>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79687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9EFFBD-0C9F-4601-A139-B9EBFA3264D4}"/>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92080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CB86A-6F4D-4D3D-9CE2-439E032E77C6}"/>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7B45070-B7F0-47C7-B16E-89652B37017D}"/>
              </a:ext>
            </a:extLst>
          </p:cNvPr>
          <p:cNvSpPr>
            <a:spLocks noGrp="1"/>
          </p:cNvSpPr>
          <p:nvPr>
            <p:ph idx="1"/>
          </p:nvPr>
        </p:nvSpPr>
        <p:spPr>
          <a:xfrm>
            <a:off x="5592762" y="987425"/>
            <a:ext cx="5762625" cy="4873625"/>
          </a:xfr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574A4-FBC2-48DB-A23A-9AD664A209CA}"/>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56DFDD5-B8F6-4ADB-B27B-BAC398AFCB3A}"/>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2597401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0358-187B-4125-BAB2-F5D306BCE9BA}"/>
              </a:ext>
            </a:extLst>
          </p:cNvPr>
          <p:cNvSpPr>
            <a:spLocks noGrp="1"/>
          </p:cNvSpPr>
          <p:nvPr>
            <p:ph type="title"/>
          </p:nvPr>
        </p:nvSpPr>
        <p:spPr>
          <a:xfrm>
            <a:off x="839788" y="457200"/>
            <a:ext cx="3932237" cy="1600200"/>
          </a:xfrm>
        </p:spPr>
        <p:txBody>
          <a:bodyPr anchor="b"/>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3A140CC-7AEE-4BB8-B064-0EC9BBD21F37}"/>
              </a:ext>
            </a:extLst>
          </p:cNvPr>
          <p:cNvSpPr>
            <a:spLocks noGrp="1"/>
          </p:cNvSpPr>
          <p:nvPr>
            <p:ph type="pic" idx="1"/>
          </p:nvPr>
        </p:nvSpPr>
        <p:spPr>
          <a:xfrm>
            <a:off x="5183188" y="987425"/>
            <a:ext cx="6172200" cy="4873625"/>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40142-E86F-4693-8FD3-D746F8F8C0EC}"/>
              </a:ext>
            </a:extLst>
          </p:cNvPr>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6B37E24-E3F9-4B65-9101-43D5E820E6A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101603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56EC-C706-4485-906E-258EB41FEBE4}"/>
              </a:ext>
            </a:extLst>
          </p:cNvPr>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A062FC31-35FB-45F9-BDE9-C63B6A4653E8}"/>
              </a:ext>
            </a:extLst>
          </p:cNvPr>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1E691CC-A401-4BDC-B8CF-3BDDDEE1FCF6}"/>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23014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290457" y="247426"/>
            <a:ext cx="11575228" cy="6321933"/>
          </a:xfrm>
          <a:prstGeom prst="rect">
            <a:avLst/>
          </a:prstGeom>
          <a:solidFill>
            <a:srgbClr val="007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6591" y="5735951"/>
            <a:ext cx="2163184" cy="696972"/>
          </a:xfrm>
          <a:prstGeom prst="rect">
            <a:avLst/>
          </a:prstGeom>
        </p:spPr>
      </p:pic>
      <p:sp>
        <p:nvSpPr>
          <p:cNvPr id="9" name="Title 1"/>
          <p:cNvSpPr txBox="1">
            <a:spLocks/>
          </p:cNvSpPr>
          <p:nvPr userDrawn="1"/>
        </p:nvSpPr>
        <p:spPr>
          <a:xfrm>
            <a:off x="3342047" y="2811315"/>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rgbClr val="1E427D"/>
                </a:solidFill>
                <a:latin typeface="Arial" charset="0"/>
                <a:ea typeface="Arial" charset="0"/>
                <a:cs typeface="Arial" charset="0"/>
              </a:defRPr>
            </a:lvl1pPr>
          </a:lstStyle>
          <a:p>
            <a:endParaRPr lang="en-US" sz="8800" b="1">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45FE9-9240-4254-8BAE-628F71B40FC8}"/>
              </a:ext>
            </a:extLst>
          </p:cNvPr>
          <p:cNvSpPr>
            <a:spLocks noGrp="1"/>
          </p:cNvSpPr>
          <p:nvPr>
            <p:ph type="title" orient="vert"/>
          </p:nvPr>
        </p:nvSpPr>
        <p:spPr>
          <a:xfrm>
            <a:off x="8724900" y="365125"/>
            <a:ext cx="2628900" cy="5811838"/>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004CE430-A4CD-4D62-B4EB-E9D7F225CAC7}"/>
              </a:ext>
            </a:extLst>
          </p:cNvPr>
          <p:cNvSpPr>
            <a:spLocks noGrp="1"/>
          </p:cNvSpPr>
          <p:nvPr>
            <p:ph type="body" orient="vert" idx="1"/>
          </p:nvPr>
        </p:nvSpPr>
        <p:spPr>
          <a:xfrm>
            <a:off x="838200" y="365125"/>
            <a:ext cx="7734300" cy="5811838"/>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5438E5-B35B-4074-863B-EB90B81313BE}"/>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A9B91A89-BD39-4F65-AF21-84B1CCCDE122}" type="slidenum">
              <a:rPr lang="en-US" smtClean="0"/>
              <a:pPr/>
              <a:t>‹#›</a:t>
            </a:fld>
            <a:endParaRPr lang="en-US"/>
          </a:p>
        </p:txBody>
      </p:sp>
    </p:spTree>
    <p:extLst>
      <p:ext uri="{BB962C8B-B14F-4D97-AF65-F5344CB8AC3E}">
        <p14:creationId xmlns:p14="http://schemas.microsoft.com/office/powerpoint/2010/main" val="313908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EF9021"/>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1" name="Straight Connector 10"/>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spTree>
    <p:extLst>
      <p:ext uri="{BB962C8B-B14F-4D97-AF65-F5344CB8AC3E}">
        <p14:creationId xmlns:p14="http://schemas.microsoft.com/office/powerpoint/2010/main" val="29525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EF9021"/>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1" name="Straight Connector 10"/>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1E427D"/>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1" name="Straight Connector 10"/>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7BB4"/>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0" name="Straight Connector 9"/>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6D9D40"/>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0" name="Straight Connector 9"/>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823486"/>
          </a:solidFill>
        </p:spPr>
        <p:txBody>
          <a:bodyPr/>
          <a:lstStyle>
            <a:lvl1pPr algn="ctr">
              <a:defRPr b="1">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DA57B-9185-EE4F-8E8F-3DF6858B2D7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645B6-E2E4-8041-BBD3-26DDBB412F6F}" type="slidenum">
              <a:rPr lang="en-US" smtClean="0"/>
              <a:t>‹#›</a:t>
            </a:fld>
            <a:endParaRPr lang="en-US"/>
          </a:p>
        </p:txBody>
      </p:sp>
      <p:sp>
        <p:nvSpPr>
          <p:cNvPr id="8" name="TextBox 7"/>
          <p:cNvSpPr txBox="1"/>
          <p:nvPr userDrawn="1"/>
        </p:nvSpPr>
        <p:spPr>
          <a:xfrm>
            <a:off x="5488451" y="6370417"/>
            <a:ext cx="5865349" cy="369332"/>
          </a:xfrm>
          <a:prstGeom prst="rect">
            <a:avLst/>
          </a:prstGeom>
          <a:noFill/>
        </p:spPr>
        <p:txBody>
          <a:bodyPr wrap="square" rtlCol="0">
            <a:spAutoFit/>
          </a:bodyPr>
          <a:lstStyle/>
          <a:p>
            <a:pPr algn="r"/>
            <a:r>
              <a:rPr lang="en-US" b="0">
                <a:solidFill>
                  <a:srgbClr val="1E427D"/>
                </a:solidFill>
              </a:rPr>
              <a:t>Guided</a:t>
            </a:r>
            <a:r>
              <a:rPr lang="en-US" b="0" baseline="0">
                <a:solidFill>
                  <a:srgbClr val="1E427D"/>
                </a:solidFill>
              </a:rPr>
              <a:t> Pathways Forum Spring 2021</a:t>
            </a:r>
            <a:endParaRPr lang="en-US" b="0">
              <a:solidFill>
                <a:srgbClr val="1E427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92981"/>
            <a:ext cx="4126448" cy="291861"/>
          </a:xfrm>
          <a:prstGeom prst="rect">
            <a:avLst/>
          </a:prstGeom>
        </p:spPr>
      </p:pic>
      <p:cxnSp>
        <p:nvCxnSpPr>
          <p:cNvPr id="10" name="Straight Connector 9"/>
          <p:cNvCxnSpPr/>
          <p:nvPr userDrawn="1"/>
        </p:nvCxnSpPr>
        <p:spPr>
          <a:xfrm>
            <a:off x="838200" y="6176963"/>
            <a:ext cx="10515600" cy="0"/>
          </a:xfrm>
          <a:prstGeom prst="line">
            <a:avLst/>
          </a:prstGeom>
          <a:ln w="50800" cap="rnd">
            <a:solidFill>
              <a:srgbClr val="823486">
                <a:alpha val="37000"/>
              </a:srgbClr>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DA57B-9185-EE4F-8E8F-3DF6858B2D74}"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645B6-E2E4-8041-BBD3-26DDBB412F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DA57B-9185-EE4F-8E8F-3DF6858B2D74}"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645B6-E2E4-8041-BBD3-26DDBB412F6F}" type="slidenum">
              <a:rPr lang="en-US" smtClean="0"/>
              <a:t>‹#›</a:t>
            </a:fld>
            <a:endParaRPr lang="en-US"/>
          </a:p>
        </p:txBody>
      </p:sp>
    </p:spTree>
    <p:extLst>
      <p:ext uri="{BB962C8B-B14F-4D97-AF65-F5344CB8AC3E}">
        <p14:creationId xmlns:p14="http://schemas.microsoft.com/office/powerpoint/2010/main" val="1634043037"/>
      </p:ext>
    </p:extLst>
  </p:cSld>
  <p:clrMap bg1="lt1" tx1="dk1" bg2="lt2" tx2="dk2" accent1="accent1" accent2="accent2" accent3="accent3" accent4="accent4" accent5="accent5" accent6="accent6" hlink="hlink" folHlink="folHlink"/>
  <p:sldLayoutIdLst>
    <p:sldLayoutId id="2147483685" r:id="rId1"/>
    <p:sldLayoutId id="2147483730" r:id="rId2"/>
    <p:sldLayoutId id="2147483731" r:id="rId3"/>
    <p:sldLayoutId id="2147483686" r:id="rId4"/>
    <p:sldLayoutId id="2147483694" r:id="rId5"/>
    <p:sldLayoutId id="2147483695" r:id="rId6"/>
    <p:sldLayoutId id="2147483696" r:id="rId7"/>
    <p:sldLayoutId id="2147483697" r:id="rId8"/>
    <p:sldLayoutId id="2147483691" r:id="rId9"/>
  </p:sldLayoutIdLst>
  <p:txStyles>
    <p:titleStyle>
      <a:lvl1pPr algn="l" defTabSz="914400" rtl="0" eaLnBrk="1" latinLnBrk="0" hangingPunct="1">
        <a:lnSpc>
          <a:spcPct val="90000"/>
        </a:lnSpc>
        <a:spcBef>
          <a:spcPct val="0"/>
        </a:spcBef>
        <a:buNone/>
        <a:defRPr sz="4400" b="0" i="0" kern="1200">
          <a:solidFill>
            <a:srgbClr val="1E427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6D9D40"/>
        </a:buClr>
        <a:buFont typeface="Arial"/>
        <a:buChar char="•"/>
        <a:defRPr sz="2800" b="0" i="0" kern="1200">
          <a:solidFill>
            <a:srgbClr val="007BB4"/>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6D9D40"/>
        </a:buClr>
        <a:buFont typeface="Arial"/>
        <a:buChar char="•"/>
        <a:defRPr sz="2400" b="0" i="0" kern="1200">
          <a:solidFill>
            <a:srgbClr val="007BB4"/>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6D9D40"/>
        </a:buClr>
        <a:buFont typeface="Arial"/>
        <a:buChar char="•"/>
        <a:defRPr sz="2000" b="0" i="0" kern="1200">
          <a:solidFill>
            <a:srgbClr val="007BB4"/>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6D9D40"/>
        </a:buClr>
        <a:buFont typeface="Arial"/>
        <a:buChar char="•"/>
        <a:defRPr sz="1800" b="0" i="0" kern="1200">
          <a:solidFill>
            <a:srgbClr val="007BB4"/>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6D9D40"/>
        </a:buClr>
        <a:buFont typeface="Arial"/>
        <a:buChar char="•"/>
        <a:defRPr sz="1800" b="0" i="0" kern="1200">
          <a:solidFill>
            <a:srgbClr val="007BB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E83AD-21CA-4C61-8E5E-65DEDDFE2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0784B-FDF6-4E12-A0E7-BE2CB7963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C523F55-6F5E-4EB3-B671-84389AFEF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91A89-BD39-4F65-AF21-84B1CCCDE122}" type="slidenum">
              <a:rPr lang="en-US" smtClean="0"/>
              <a:t>‹#›</a:t>
            </a:fld>
            <a:endParaRPr lang="en-US"/>
          </a:p>
        </p:txBody>
      </p:sp>
    </p:spTree>
    <p:extLst>
      <p:ext uri="{BB962C8B-B14F-4D97-AF65-F5344CB8AC3E}">
        <p14:creationId xmlns:p14="http://schemas.microsoft.com/office/powerpoint/2010/main" val="303791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tracosta.edu/wp-content/uploads/2020/07/CSU-GE-B-2020-2021-.pdf" TargetMode="External"/><Relationship Id="rId2" Type="http://schemas.openxmlformats.org/officeDocument/2006/relationships/hyperlink" Target="https://www.contracosta.edu/wp-content/uploads/2020/07/Associate-Degree-2020-2021-.pdf" TargetMode="External"/><Relationship Id="rId1" Type="http://schemas.openxmlformats.org/officeDocument/2006/relationships/slideLayout" Target="../slideLayouts/slideLayout5.xml"/><Relationship Id="rId5" Type="http://schemas.openxmlformats.org/officeDocument/2006/relationships/hyperlink" Target="https://assist.org/transfer/report/24665281" TargetMode="External"/><Relationship Id="rId4" Type="http://schemas.openxmlformats.org/officeDocument/2006/relationships/hyperlink" Target="https://www.contracosta.edu/wp-content/uploads/2020/07/IGETC-2020-202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30.sv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99422" y="247426"/>
            <a:ext cx="11575228" cy="6321933"/>
          </a:xfrm>
          <a:prstGeom prst="rect">
            <a:avLst/>
          </a:prstGeom>
          <a:solidFill>
            <a:srgbClr val="007BB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dirty="0">
              <a:solidFill>
                <a:srgbClr val="FFFFFF"/>
              </a:solidFill>
              <a:latin typeface="Arial"/>
              <a:ea typeface="Arial"/>
              <a:cs typeface="Arial"/>
            </a:endParaRPr>
          </a:p>
          <a:p>
            <a:pPr algn="ctr"/>
            <a:r>
              <a:rPr lang="en-US" sz="6600" b="1" dirty="0">
                <a:solidFill>
                  <a:srgbClr val="FFFFFF"/>
                </a:solidFill>
                <a:latin typeface="Arial"/>
                <a:ea typeface="Arial"/>
                <a:cs typeface="Arial"/>
              </a:rPr>
              <a:t>Guided Pathways</a:t>
            </a:r>
            <a:r>
              <a:rPr lang="en-US" sz="6600" dirty="0">
                <a:latin typeface="Arial"/>
                <a:ea typeface="Arial"/>
                <a:cs typeface="Arial"/>
              </a:rPr>
              <a:t/>
            </a:r>
            <a:br>
              <a:rPr lang="en-US" sz="6600" dirty="0">
                <a:latin typeface="Arial"/>
                <a:ea typeface="Arial"/>
                <a:cs typeface="Arial"/>
              </a:rPr>
            </a:br>
            <a:r>
              <a:rPr lang="en-US" sz="6600" b="1" dirty="0">
                <a:solidFill>
                  <a:srgbClr val="FFC000"/>
                </a:solidFill>
                <a:latin typeface="Arial"/>
                <a:ea typeface="Arial"/>
                <a:cs typeface="Arial"/>
              </a:rPr>
              <a:t>College Council</a:t>
            </a:r>
          </a:p>
          <a:p>
            <a:pPr algn="ctr"/>
            <a:r>
              <a:rPr lang="en-US" sz="4400" b="1" dirty="0">
                <a:solidFill>
                  <a:srgbClr val="FFC000"/>
                </a:solidFill>
                <a:cs typeface="Arial"/>
              </a:rPr>
              <a:t>May 13, 2021</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2735" y="5764947"/>
            <a:ext cx="2163184" cy="696972"/>
          </a:xfrm>
          <a:prstGeom prst="rect">
            <a:avLst/>
          </a:prstGeom>
        </p:spPr>
      </p:pic>
    </p:spTree>
    <p:custDataLst>
      <p:tags r:id="rId1"/>
    </p:custDataLst>
    <p:extLst>
      <p:ext uri="{BB962C8B-B14F-4D97-AF65-F5344CB8AC3E}">
        <p14:creationId xmlns:p14="http://schemas.microsoft.com/office/powerpoint/2010/main" val="1742928812"/>
      </p:ext>
    </p:extLst>
  </p:cSld>
  <p:clrMapOvr>
    <a:masterClrMapping/>
  </p:clrMapOvr>
  <mc:AlternateContent xmlns:mc="http://schemas.openxmlformats.org/markup-compatibility/2006" xmlns:p14="http://schemas.microsoft.com/office/powerpoint/2010/main">
    <mc:Choice Requires="p14">
      <p:transition spd="slow" p14:dur="1500" advClick="0" advTm="27379">
        <p:random/>
      </p:transition>
    </mc:Choice>
    <mc:Fallback xmlns="">
      <p:transition spd="slow" advClick="0" advTm="27379">
        <p:random/>
      </p:transition>
    </mc:Fallback>
  </mc:AlternateContent>
  <p:extLst>
    <p:ext uri="{E180D4A7-C9FB-4DFB-919C-405C955672EB}">
      <p14:showEvtLst xmlns:p14="http://schemas.microsoft.com/office/powerpoint/2010/main">
        <p14:playEvt time="6768" objId="2"/>
        <p14:pauseEvt time="8006" objId="2"/>
        <p14:stopEvt time="22426" objId="2"/>
        <p14:playEvt time="22426" objId="2"/>
        <p14:stopEvt time="2737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DDB0-DC7B-43EB-BDA5-6032E788FFFD}"/>
              </a:ext>
            </a:extLst>
          </p:cNvPr>
          <p:cNvSpPr>
            <a:spLocks noGrp="1"/>
          </p:cNvSpPr>
          <p:nvPr>
            <p:ph type="title"/>
          </p:nvPr>
        </p:nvSpPr>
        <p:spPr/>
        <p:txBody>
          <a:bodyPr/>
          <a:lstStyle/>
          <a:p>
            <a:r>
              <a:rPr lang="en-US">
                <a:latin typeface="Arial"/>
                <a:cs typeface="Arial"/>
              </a:rPr>
              <a:t>Career Skills</a:t>
            </a:r>
            <a:endParaRPr lang="en-US"/>
          </a:p>
        </p:txBody>
      </p:sp>
      <p:sp>
        <p:nvSpPr>
          <p:cNvPr id="3" name="Content Placeholder 2">
            <a:extLst>
              <a:ext uri="{FF2B5EF4-FFF2-40B4-BE49-F238E27FC236}">
                <a16:creationId xmlns:a16="http://schemas.microsoft.com/office/drawing/2014/main" id="{0AD10AF0-CDA9-45F5-A2D4-2B2907D86811}"/>
              </a:ext>
            </a:extLst>
          </p:cNvPr>
          <p:cNvSpPr>
            <a:spLocks noGrp="1"/>
          </p:cNvSpPr>
          <p:nvPr>
            <p:ph idx="1"/>
          </p:nvPr>
        </p:nvSpPr>
        <p:spPr/>
        <p:txBody>
          <a:bodyPr vert="horz" lIns="91440" tIns="45720" rIns="91440" bIns="45720" rtlCol="0" anchor="t">
            <a:normAutofit/>
          </a:bodyPr>
          <a:lstStyle/>
          <a:p>
            <a:r>
              <a:rPr lang="en-US">
                <a:latin typeface="Arial"/>
                <a:cs typeface="Arial"/>
              </a:rPr>
              <a:t>Information obtained from Onetonline.org</a:t>
            </a:r>
          </a:p>
          <a:p>
            <a:endParaRPr lang="en-US" b="1">
              <a:latin typeface="Arial"/>
              <a:cs typeface="Arial"/>
            </a:endParaRPr>
          </a:p>
          <a:p>
            <a:r>
              <a:rPr lang="en-US" b="1">
                <a:latin typeface="Arial"/>
                <a:cs typeface="Arial"/>
              </a:rPr>
              <a:t>Skills:</a:t>
            </a:r>
            <a:r>
              <a:rPr lang="en-US">
                <a:latin typeface="Arial"/>
                <a:cs typeface="Arial"/>
              </a:rPr>
              <a:t> active listening, reading comprehension, time management, speaking, coordination</a:t>
            </a:r>
            <a:endParaRPr lang="en-US"/>
          </a:p>
          <a:p>
            <a:endParaRPr lang="en-US">
              <a:latin typeface="Arial"/>
              <a:cs typeface="Arial"/>
            </a:endParaRPr>
          </a:p>
          <a:p>
            <a:r>
              <a:rPr lang="en-US" b="1">
                <a:latin typeface="Arial"/>
                <a:cs typeface="Arial"/>
              </a:rPr>
              <a:t>Work activities:</a:t>
            </a:r>
            <a:r>
              <a:rPr lang="en-US">
                <a:latin typeface="Arial"/>
                <a:cs typeface="Arial"/>
              </a:rPr>
              <a:t> getting information, communicating with others, organizing, planning and prioritizing work, problem-solving and decision-making</a:t>
            </a:r>
            <a:endParaRPr lang="en-US"/>
          </a:p>
        </p:txBody>
      </p:sp>
    </p:spTree>
    <p:extLst>
      <p:ext uri="{BB962C8B-B14F-4D97-AF65-F5344CB8AC3E}">
        <p14:creationId xmlns:p14="http://schemas.microsoft.com/office/powerpoint/2010/main" val="2003946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8ADE-EA86-400A-A6B5-0DE6300D7EBB}"/>
              </a:ext>
            </a:extLst>
          </p:cNvPr>
          <p:cNvSpPr>
            <a:spLocks noGrp="1"/>
          </p:cNvSpPr>
          <p:nvPr>
            <p:ph type="title"/>
          </p:nvPr>
        </p:nvSpPr>
        <p:spPr/>
        <p:txBody>
          <a:bodyPr/>
          <a:lstStyle/>
          <a:p>
            <a:r>
              <a:rPr lang="en-US">
                <a:latin typeface="Arial"/>
                <a:cs typeface="Arial"/>
              </a:rPr>
              <a:t>Resume Statement</a:t>
            </a:r>
          </a:p>
        </p:txBody>
      </p:sp>
      <p:sp>
        <p:nvSpPr>
          <p:cNvPr id="3" name="Content Placeholder 2">
            <a:extLst>
              <a:ext uri="{FF2B5EF4-FFF2-40B4-BE49-F238E27FC236}">
                <a16:creationId xmlns:a16="http://schemas.microsoft.com/office/drawing/2014/main" id="{2E4B0028-CE06-4ACD-80F6-70715FA07E37}"/>
              </a:ext>
            </a:extLst>
          </p:cNvPr>
          <p:cNvSpPr>
            <a:spLocks noGrp="1"/>
          </p:cNvSpPr>
          <p:nvPr>
            <p:ph idx="1"/>
          </p:nvPr>
        </p:nvSpPr>
        <p:spPr>
          <a:xfrm>
            <a:off x="838200" y="1825625"/>
            <a:ext cx="10815781" cy="4351338"/>
          </a:xfrm>
        </p:spPr>
        <p:txBody>
          <a:bodyPr vert="horz" lIns="91440" tIns="45720" rIns="91440" bIns="45720" rtlCol="0" anchor="t">
            <a:normAutofit/>
          </a:bodyPr>
          <a:lstStyle/>
          <a:p>
            <a:pPr marL="0" indent="0">
              <a:buNone/>
            </a:pPr>
            <a:r>
              <a:rPr lang="en-US" sz="2000">
                <a:latin typeface="Arial"/>
                <a:cs typeface="Arial"/>
              </a:rPr>
              <a:t>A resume statement is a brief description or a few sentences at the top of a resume that highlights qualifications for a job. Also known as a “summary of qualifications”, a resume statement gives the hiring manager a synopsis of your professional qualifications.</a:t>
            </a:r>
          </a:p>
          <a:p>
            <a:pPr marL="0" indent="0">
              <a:buNone/>
            </a:pPr>
            <a:endParaRPr lang="en-US" sz="2000">
              <a:latin typeface="Arial"/>
              <a:cs typeface="Arial"/>
            </a:endParaRPr>
          </a:p>
          <a:p>
            <a:pPr lvl="1">
              <a:buFont typeface="Wingdings"/>
              <a:buChar char="Ø"/>
            </a:pPr>
            <a:r>
              <a:rPr lang="en-US" sz="2000">
                <a:latin typeface="Arial"/>
                <a:cs typeface="Arial"/>
              </a:rPr>
              <a:t>Work with a student to help highlight skills and key words </a:t>
            </a:r>
            <a:r>
              <a:rPr lang="en-US" sz="2000" err="1">
                <a:latin typeface="Arial"/>
                <a:cs typeface="Arial"/>
              </a:rPr>
              <a:t>i.e</a:t>
            </a:r>
            <a:r>
              <a:rPr lang="en-US" sz="2000">
                <a:latin typeface="Arial"/>
                <a:cs typeface="Arial"/>
              </a:rPr>
              <a:t> “effectively communicate”</a:t>
            </a:r>
            <a:endParaRPr lang="en-US" sz="2000">
              <a:cs typeface="Arial"/>
            </a:endParaRPr>
          </a:p>
          <a:p>
            <a:pPr lvl="1">
              <a:buFont typeface="Wingdings"/>
              <a:buChar char="Ø"/>
            </a:pPr>
            <a:r>
              <a:rPr lang="en-US" sz="2000">
                <a:latin typeface="Arial"/>
                <a:cs typeface="Arial"/>
              </a:rPr>
              <a:t>Emphasize accomplishments based on learned skills  </a:t>
            </a:r>
            <a:endParaRPr lang="en-US" sz="2000"/>
          </a:p>
          <a:p>
            <a:pPr lvl="1">
              <a:buFont typeface="Wingdings"/>
              <a:buChar char="Ø"/>
            </a:pPr>
            <a:r>
              <a:rPr lang="en-US" sz="2000">
                <a:latin typeface="Arial"/>
                <a:cs typeface="Arial"/>
              </a:rPr>
              <a:t>Identify skill sets that would be outside of the typical applicant </a:t>
            </a:r>
            <a:endParaRPr lang="en-US" sz="2000"/>
          </a:p>
          <a:p>
            <a:pPr marL="0" indent="0">
              <a:buNone/>
            </a:pPr>
            <a:endParaRPr lang="en-US" sz="2000" b="1">
              <a:latin typeface="Arial"/>
              <a:cs typeface="Arial"/>
            </a:endParaRPr>
          </a:p>
          <a:p>
            <a:pPr marL="0" indent="0">
              <a:buNone/>
            </a:pPr>
            <a:r>
              <a:rPr lang="en-US" sz="2000" b="1">
                <a:latin typeface="Arial"/>
                <a:cs typeface="Arial"/>
              </a:rPr>
              <a:t>EXAMPLE: </a:t>
            </a:r>
            <a:r>
              <a:rPr lang="en-US" sz="2000" b="1"/>
              <a:t/>
            </a:r>
            <a:br>
              <a:rPr lang="en-US" sz="2000" b="1"/>
            </a:br>
            <a:r>
              <a:rPr lang="en-US" sz="2000">
                <a:latin typeface="Arial"/>
                <a:cs typeface="Arial"/>
              </a:rPr>
              <a:t>Multi-faceted, efficient, and reliable administrative professional with 10+ years of experience supporting executives, sales personnel, and managers to improve internal operations for small business operations.</a:t>
            </a:r>
            <a:endParaRPr lang="en-US" sz="2000">
              <a:cs typeface="Arial"/>
            </a:endParaRPr>
          </a:p>
          <a:p>
            <a:endParaRPr lang="en-US" sz="2000"/>
          </a:p>
        </p:txBody>
      </p:sp>
    </p:spTree>
    <p:extLst>
      <p:ext uri="{BB962C8B-B14F-4D97-AF65-F5344CB8AC3E}">
        <p14:creationId xmlns:p14="http://schemas.microsoft.com/office/powerpoint/2010/main" val="1434544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61DE-F821-4127-8540-050990668322}"/>
              </a:ext>
            </a:extLst>
          </p:cNvPr>
          <p:cNvSpPr>
            <a:spLocks noGrp="1"/>
          </p:cNvSpPr>
          <p:nvPr>
            <p:ph type="title"/>
          </p:nvPr>
        </p:nvSpPr>
        <p:spPr/>
        <p:txBody>
          <a:bodyPr/>
          <a:lstStyle/>
          <a:p>
            <a:r>
              <a:rPr lang="en-US">
                <a:latin typeface="Arial"/>
                <a:cs typeface="Arial"/>
              </a:rPr>
              <a:t>Breakout Rooms</a:t>
            </a:r>
            <a:endParaRPr lang="en-US"/>
          </a:p>
        </p:txBody>
      </p:sp>
      <p:sp>
        <p:nvSpPr>
          <p:cNvPr id="3" name="Content Placeholder 2">
            <a:extLst>
              <a:ext uri="{FF2B5EF4-FFF2-40B4-BE49-F238E27FC236}">
                <a16:creationId xmlns:a16="http://schemas.microsoft.com/office/drawing/2014/main" id="{711A90FE-0D38-40F3-A1EB-F7FB097DA63F}"/>
              </a:ext>
            </a:extLst>
          </p:cNvPr>
          <p:cNvSpPr>
            <a:spLocks noGrp="1"/>
          </p:cNvSpPr>
          <p:nvPr>
            <p:ph idx="1"/>
          </p:nvPr>
        </p:nvSpPr>
        <p:spPr/>
        <p:txBody>
          <a:bodyPr vert="horz" lIns="91440" tIns="45720" rIns="91440" bIns="45720" rtlCol="0" anchor="t">
            <a:normAutofit/>
          </a:bodyPr>
          <a:lstStyle/>
          <a:p>
            <a:pPr>
              <a:spcAft>
                <a:spcPts val="500"/>
              </a:spcAft>
            </a:pPr>
            <a:r>
              <a:rPr lang="en-US" b="1">
                <a:latin typeface="Arial"/>
                <a:cs typeface="Arial"/>
              </a:rPr>
              <a:t>Small Group Discussion:</a:t>
            </a:r>
            <a:endParaRPr lang="en-US"/>
          </a:p>
          <a:p>
            <a:pPr lvl="1">
              <a:spcAft>
                <a:spcPts val="500"/>
              </a:spcAft>
            </a:pPr>
            <a:r>
              <a:rPr lang="en-US">
                <a:latin typeface="Arial"/>
                <a:cs typeface="Arial"/>
              </a:rPr>
              <a:t>How will a GE course your program offers (or a GE course you are familiar with) support skills acquisition for a student applying to this management position?</a:t>
            </a:r>
            <a:endParaRPr lang="en-US">
              <a:cs typeface="Arial"/>
            </a:endParaRPr>
          </a:p>
          <a:p>
            <a:pPr lvl="2">
              <a:spcAft>
                <a:spcPts val="500"/>
              </a:spcAft>
            </a:pPr>
            <a:r>
              <a:rPr lang="en-US">
                <a:latin typeface="Arial"/>
                <a:cs typeface="Arial"/>
              </a:rPr>
              <a:t>Consider: Course SLOs, objectives, content, activities, etc.</a:t>
            </a:r>
          </a:p>
          <a:p>
            <a:pPr marL="914400" lvl="2" indent="0">
              <a:spcAft>
                <a:spcPts val="500"/>
              </a:spcAft>
              <a:buNone/>
            </a:pPr>
            <a:endParaRPr lang="en-US">
              <a:cs typeface="Arial"/>
            </a:endParaRPr>
          </a:p>
          <a:p>
            <a:pPr lvl="1">
              <a:spcAft>
                <a:spcPts val="500"/>
              </a:spcAft>
            </a:pPr>
            <a:r>
              <a:rPr lang="en-US">
                <a:latin typeface="Arial"/>
                <a:cs typeface="Arial"/>
              </a:rPr>
              <a:t>Activity: Help complete the student's resume. </a:t>
            </a:r>
            <a:endParaRPr lang="en-US">
              <a:cs typeface="Arial"/>
            </a:endParaRPr>
          </a:p>
        </p:txBody>
      </p:sp>
    </p:spTree>
    <p:extLst>
      <p:ext uri="{BB962C8B-B14F-4D97-AF65-F5344CB8AC3E}">
        <p14:creationId xmlns:p14="http://schemas.microsoft.com/office/powerpoint/2010/main" val="4175145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9A42-4FBD-481D-8EC7-B864DC628CB1}"/>
              </a:ext>
            </a:extLst>
          </p:cNvPr>
          <p:cNvSpPr>
            <a:spLocks noGrp="1"/>
          </p:cNvSpPr>
          <p:nvPr>
            <p:ph type="ctrTitle"/>
          </p:nvPr>
        </p:nvSpPr>
        <p:spPr/>
        <p:txBody>
          <a:bodyPr/>
          <a:lstStyle/>
          <a:p>
            <a:r>
              <a:rPr lang="en-US">
                <a:solidFill>
                  <a:srgbClr val="FFFF00"/>
                </a:solidFill>
                <a:latin typeface="Arial"/>
                <a:cs typeface="Arial"/>
              </a:rPr>
              <a:t>General Education</a:t>
            </a:r>
          </a:p>
        </p:txBody>
      </p:sp>
    </p:spTree>
    <p:extLst>
      <p:ext uri="{BB962C8B-B14F-4D97-AF65-F5344CB8AC3E}">
        <p14:creationId xmlns:p14="http://schemas.microsoft.com/office/powerpoint/2010/main" val="3826282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5A76-0738-4554-96E4-8A31A6500135}"/>
              </a:ext>
            </a:extLst>
          </p:cNvPr>
          <p:cNvSpPr>
            <a:spLocks noGrp="1"/>
          </p:cNvSpPr>
          <p:nvPr>
            <p:ph type="title"/>
          </p:nvPr>
        </p:nvSpPr>
        <p:spPr/>
        <p:txBody>
          <a:bodyPr/>
          <a:lstStyle/>
          <a:p>
            <a:r>
              <a:rPr lang="en-US">
                <a:latin typeface="Arial"/>
                <a:cs typeface="Arial"/>
              </a:rPr>
              <a:t>GE Areas</a:t>
            </a:r>
            <a:endParaRPr lang="en-US"/>
          </a:p>
        </p:txBody>
      </p:sp>
      <p:graphicFrame>
        <p:nvGraphicFramePr>
          <p:cNvPr id="308" name="Table 308">
            <a:extLst>
              <a:ext uri="{FF2B5EF4-FFF2-40B4-BE49-F238E27FC236}">
                <a16:creationId xmlns:a16="http://schemas.microsoft.com/office/drawing/2014/main" id="{D9E69A6D-FCCD-4E33-BD24-71D3AAB0D99F}"/>
              </a:ext>
            </a:extLst>
          </p:cNvPr>
          <p:cNvGraphicFramePr>
            <a:graphicFrameLocks noGrp="1"/>
          </p:cNvGraphicFramePr>
          <p:nvPr>
            <p:ph idx="1"/>
            <p:extLst>
              <p:ext uri="{D42A27DB-BD31-4B8C-83A1-F6EECF244321}">
                <p14:modId xmlns:p14="http://schemas.microsoft.com/office/powerpoint/2010/main" val="2994562560"/>
              </p:ext>
            </p:extLst>
          </p:nvPr>
        </p:nvGraphicFramePr>
        <p:xfrm>
          <a:off x="871668" y="1842695"/>
          <a:ext cx="10463324" cy="4114800"/>
        </p:xfrm>
        <a:graphic>
          <a:graphicData uri="http://schemas.openxmlformats.org/drawingml/2006/table">
            <a:tbl>
              <a:tblPr firstRow="1" bandRow="1">
                <a:tableStyleId>{5C22544A-7EE6-4342-B048-85BDC9FD1C3A}</a:tableStyleId>
              </a:tblPr>
              <a:tblGrid>
                <a:gridCol w="2615831">
                  <a:extLst>
                    <a:ext uri="{9D8B030D-6E8A-4147-A177-3AD203B41FA5}">
                      <a16:colId xmlns:a16="http://schemas.microsoft.com/office/drawing/2014/main" val="1848690106"/>
                    </a:ext>
                  </a:extLst>
                </a:gridCol>
                <a:gridCol w="2615831">
                  <a:extLst>
                    <a:ext uri="{9D8B030D-6E8A-4147-A177-3AD203B41FA5}">
                      <a16:colId xmlns:a16="http://schemas.microsoft.com/office/drawing/2014/main" val="390469392"/>
                    </a:ext>
                  </a:extLst>
                </a:gridCol>
                <a:gridCol w="2615831">
                  <a:extLst>
                    <a:ext uri="{9D8B030D-6E8A-4147-A177-3AD203B41FA5}">
                      <a16:colId xmlns:a16="http://schemas.microsoft.com/office/drawing/2014/main" val="1153394058"/>
                    </a:ext>
                  </a:extLst>
                </a:gridCol>
                <a:gridCol w="2615831">
                  <a:extLst>
                    <a:ext uri="{9D8B030D-6E8A-4147-A177-3AD203B41FA5}">
                      <a16:colId xmlns:a16="http://schemas.microsoft.com/office/drawing/2014/main" val="1494523219"/>
                    </a:ext>
                  </a:extLst>
                </a:gridCol>
              </a:tblGrid>
              <a:tr h="309967">
                <a:tc>
                  <a:txBody>
                    <a:bodyPr/>
                    <a:lstStyle/>
                    <a:p>
                      <a:pPr algn="ctr"/>
                      <a:r>
                        <a:rPr lang="en-US"/>
                        <a:t>Associate </a:t>
                      </a:r>
                    </a:p>
                  </a:txBody>
                  <a:tcPr/>
                </a:tc>
                <a:tc>
                  <a:txBody>
                    <a:bodyPr/>
                    <a:lstStyle/>
                    <a:p>
                      <a:pPr algn="ctr"/>
                      <a:r>
                        <a:rPr lang="en-US"/>
                        <a:t>CSU</a:t>
                      </a:r>
                    </a:p>
                  </a:txBody>
                  <a:tcPr/>
                </a:tc>
                <a:tc>
                  <a:txBody>
                    <a:bodyPr/>
                    <a:lstStyle/>
                    <a:p>
                      <a:pPr algn="ctr"/>
                      <a:r>
                        <a:rPr lang="en-US"/>
                        <a:t>IGETC</a:t>
                      </a:r>
                    </a:p>
                  </a:txBody>
                  <a:tcPr/>
                </a:tc>
                <a:tc>
                  <a:txBody>
                    <a:bodyPr/>
                    <a:lstStyle/>
                    <a:p>
                      <a:pPr lvl="0" algn="ctr">
                        <a:buNone/>
                      </a:pPr>
                      <a:r>
                        <a:rPr lang="en-US"/>
                        <a:t>Neither</a:t>
                      </a:r>
                    </a:p>
                  </a:txBody>
                  <a:tcPr/>
                </a:tc>
                <a:extLst>
                  <a:ext uri="{0D108BD9-81ED-4DB2-BD59-A6C34878D82A}">
                    <a16:rowId xmlns:a16="http://schemas.microsoft.com/office/drawing/2014/main" val="949385635"/>
                  </a:ext>
                </a:extLst>
              </a:tr>
              <a:tr h="914400">
                <a:tc>
                  <a:txBody>
                    <a:bodyPr/>
                    <a:lstStyle/>
                    <a:p>
                      <a:pPr lvl="0">
                        <a:buNone/>
                      </a:pPr>
                      <a:r>
                        <a:rPr lang="en-US" sz="1200" u="none" strike="noStrike" noProof="0">
                          <a:hlinkClick r:id="rId2"/>
                        </a:rPr>
                        <a:t>https://www.contracosta.edu/wp-content/uploads/2020/07/Associate-Degree-2020-2021-.pdf</a:t>
                      </a:r>
                      <a:endParaRPr lang="en-US" sz="1200" u="none" strike="noStrike" noProof="0"/>
                    </a:p>
                  </a:txBody>
                  <a:tcPr/>
                </a:tc>
                <a:tc>
                  <a:txBody>
                    <a:bodyPr/>
                    <a:lstStyle/>
                    <a:p>
                      <a:pPr lvl="0">
                        <a:buNone/>
                      </a:pPr>
                      <a:r>
                        <a:rPr lang="en-US" sz="1200" u="none" strike="noStrike" noProof="0">
                          <a:hlinkClick r:id="rId3"/>
                        </a:rPr>
                        <a:t>https://www.contracosta.edu/wp-content/uploads/2020/07/CSU-GE-B-2020-2021-.pdf</a:t>
                      </a:r>
                      <a:endParaRPr lang="en-US" sz="1200"/>
                    </a:p>
                    <a:p>
                      <a:pPr lvl="0">
                        <a:buNone/>
                      </a:pPr>
                      <a:endParaRPr lang="en-US" sz="1800" u="none" strike="noStrike" noProof="0"/>
                    </a:p>
                  </a:txBody>
                  <a:tcPr/>
                </a:tc>
                <a:tc>
                  <a:txBody>
                    <a:bodyPr/>
                    <a:lstStyle/>
                    <a:p>
                      <a:pPr lvl="0">
                        <a:buNone/>
                      </a:pPr>
                      <a:r>
                        <a:rPr lang="en-US" sz="1200" u="none" strike="noStrike" noProof="0">
                          <a:hlinkClick r:id="rId4"/>
                        </a:rPr>
                        <a:t>https://www.contracosta.edu/wp-content/uploads/2020/07/IGETC-2020-2021.pdf</a:t>
                      </a:r>
                      <a:endParaRPr lang="en-US" sz="1200"/>
                    </a:p>
                    <a:p>
                      <a:pPr lvl="0">
                        <a:buNone/>
                      </a:pPr>
                      <a:endParaRPr lang="en-US" sz="1800" u="none" strike="noStrike" noProof="0"/>
                    </a:p>
                  </a:txBody>
                  <a:tcPr/>
                </a:tc>
                <a:tc>
                  <a:txBody>
                    <a:bodyPr/>
                    <a:lstStyle/>
                    <a:p>
                      <a:pPr lvl="0">
                        <a:buNone/>
                      </a:pPr>
                      <a:r>
                        <a:rPr lang="en-US" sz="1200" b="0" i="0" u="none" strike="noStrike" noProof="0">
                          <a:latin typeface="Arial"/>
                          <a:hlinkClick r:id="rId5"/>
                        </a:rPr>
                        <a:t>https://assist.org/transfer/report/24665281</a:t>
                      </a:r>
                      <a:endParaRPr lang="en-US" sz="1200" b="0" i="0" u="none" strike="noStrike" noProof="0">
                        <a:latin typeface="Arial"/>
                      </a:endParaRPr>
                    </a:p>
                    <a:p>
                      <a:pPr lvl="0">
                        <a:buNone/>
                      </a:pPr>
                      <a:endParaRPr lang="en-US" sz="1800" b="0" i="0" u="none" strike="noStrike" noProof="0">
                        <a:latin typeface="Arial"/>
                      </a:endParaRPr>
                    </a:p>
                  </a:txBody>
                  <a:tcPr/>
                </a:tc>
                <a:extLst>
                  <a:ext uri="{0D108BD9-81ED-4DB2-BD59-A6C34878D82A}">
                    <a16:rowId xmlns:a16="http://schemas.microsoft.com/office/drawing/2014/main" val="2080441243"/>
                  </a:ext>
                </a:extLst>
              </a:tr>
              <a:tr h="2618689">
                <a:tc>
                  <a:txBody>
                    <a:bodyPr/>
                    <a:lstStyle/>
                    <a:p>
                      <a:pPr marL="285750" indent="-285750">
                        <a:buFont typeface="Wingdings"/>
                        <a:buChar char="§"/>
                      </a:pPr>
                      <a:r>
                        <a:rPr lang="en-US"/>
                        <a:t>Specific to Local CCC GE requirements</a:t>
                      </a:r>
                    </a:p>
                    <a:p>
                      <a:pPr marL="285750" lvl="0" indent="-285750">
                        <a:buFont typeface="Wingdings"/>
                        <a:buChar char="§"/>
                      </a:pPr>
                      <a:r>
                        <a:rPr lang="en-US"/>
                        <a:t>Some, not all, of CCC GE courses are transferable to CSU/UC</a:t>
                      </a:r>
                    </a:p>
                    <a:p>
                      <a:pPr marL="285750" lvl="0" indent="-285750">
                        <a:buFont typeface="Wingdings"/>
                        <a:buChar char="§"/>
                      </a:pPr>
                      <a:r>
                        <a:rPr lang="en-US"/>
                        <a:t>Coded as 'DG'</a:t>
                      </a:r>
                    </a:p>
                    <a:p>
                      <a:pPr marL="285750" lvl="0" indent="-285750">
                        <a:buFont typeface="Wingdings"/>
                        <a:buChar char="§"/>
                      </a:pPr>
                      <a:endParaRPr lang="en-US"/>
                    </a:p>
                    <a:p>
                      <a:pPr marL="285750" lvl="0" indent="-285750">
                        <a:buFont typeface="Wingdings"/>
                        <a:buChar char="§"/>
                      </a:pPr>
                      <a:endParaRPr lang="en-US"/>
                    </a:p>
                  </a:txBody>
                  <a:tcPr/>
                </a:tc>
                <a:tc>
                  <a:txBody>
                    <a:bodyPr/>
                    <a:lstStyle/>
                    <a:p>
                      <a:pPr marL="285750" indent="-285750">
                        <a:buFont typeface="Arial"/>
                        <a:buChar char="•"/>
                      </a:pPr>
                      <a:r>
                        <a:rPr lang="en-US"/>
                        <a:t>Specific to CSU transfer only</a:t>
                      </a:r>
                    </a:p>
                    <a:p>
                      <a:pPr marL="285750" lvl="0" indent="-285750">
                        <a:buFont typeface="Arial"/>
                        <a:buChar char="•"/>
                      </a:pPr>
                      <a:r>
                        <a:rPr lang="en-US"/>
                        <a:t>Requires Oral Communications</a:t>
                      </a:r>
                    </a:p>
                    <a:p>
                      <a:pPr marL="285750" lvl="0" indent="-285750">
                        <a:buFont typeface="Arial"/>
                        <a:buChar char="•"/>
                      </a:pPr>
                      <a:r>
                        <a:rPr lang="en-US"/>
                        <a:t>Requires Life-Long Learning &amp; Self-Development</a:t>
                      </a:r>
                    </a:p>
                    <a:p>
                      <a:pPr marL="285750" lvl="0" indent="-285750">
                        <a:buFont typeface="Arial"/>
                        <a:buChar char="•"/>
                      </a:pPr>
                      <a:r>
                        <a:rPr lang="en-US"/>
                        <a:t>Coded as 'CSU'</a:t>
                      </a:r>
                    </a:p>
                    <a:p>
                      <a:pPr marL="0" lvl="0" indent="0">
                        <a:buNone/>
                      </a:pPr>
                      <a:endParaRPr lang="en-US"/>
                    </a:p>
                  </a:txBody>
                  <a:tcPr/>
                </a:tc>
                <a:tc>
                  <a:txBody>
                    <a:bodyPr/>
                    <a:lstStyle/>
                    <a:p>
                      <a:pPr marL="285750" indent="-285750">
                        <a:buFont typeface="Arial"/>
                        <a:buChar char="•"/>
                      </a:pPr>
                      <a:r>
                        <a:rPr lang="en-US"/>
                        <a:t>Utilized for students who are applying to both CSU and UC campuses</a:t>
                      </a:r>
                    </a:p>
                    <a:p>
                      <a:pPr marL="285750" lvl="0" indent="-285750">
                        <a:buFont typeface="Arial"/>
                        <a:buChar char="•"/>
                      </a:pPr>
                      <a:r>
                        <a:rPr lang="en-US"/>
                        <a:t>UC does not require CSU specific GE requirements</a:t>
                      </a:r>
                    </a:p>
                    <a:p>
                      <a:pPr marL="285750" lvl="0" indent="-285750">
                        <a:buFont typeface="Arial"/>
                        <a:buChar char="•"/>
                      </a:pPr>
                      <a:r>
                        <a:rPr lang="en-US"/>
                        <a:t>UC requires Foreign Language</a:t>
                      </a:r>
                    </a:p>
                    <a:p>
                      <a:pPr marL="285750" lvl="0" indent="-285750">
                        <a:buFont typeface="Arial"/>
                        <a:buChar char="•"/>
                      </a:pPr>
                      <a:r>
                        <a:rPr lang="en-US"/>
                        <a:t>Coded as 'UC'</a:t>
                      </a:r>
                    </a:p>
                  </a:txBody>
                  <a:tcPr/>
                </a:tc>
                <a:tc>
                  <a:txBody>
                    <a:bodyPr/>
                    <a:lstStyle/>
                    <a:p>
                      <a:pPr marL="285750" lvl="0" indent="-285750">
                        <a:buFont typeface="Arial"/>
                        <a:buChar char="•"/>
                      </a:pPr>
                      <a:r>
                        <a:rPr lang="en-US"/>
                        <a:t>Some majors at some transfer campuses require their own GE pattern</a:t>
                      </a:r>
                    </a:p>
                    <a:p>
                      <a:pPr marL="285750" lvl="0" indent="-285750">
                        <a:buFont typeface="Arial"/>
                        <a:buChar char="•"/>
                      </a:pPr>
                      <a:r>
                        <a:rPr lang="en-US"/>
                        <a:t>Discourage or do not accept IGETC</a:t>
                      </a:r>
                    </a:p>
                    <a:p>
                      <a:pPr marL="285750" lvl="0" indent="-285750">
                        <a:buFont typeface="Arial"/>
                        <a:buChar char="•"/>
                      </a:pPr>
                      <a:r>
                        <a:rPr lang="en-US"/>
                        <a:t>Ex. Engineering at UC Berkeley</a:t>
                      </a:r>
                    </a:p>
                    <a:p>
                      <a:pPr marL="285750" lvl="0" indent="-285750">
                        <a:buFont typeface="Arial"/>
                        <a:buChar char="•"/>
                      </a:pPr>
                      <a:endParaRPr lang="en-US"/>
                    </a:p>
                  </a:txBody>
                  <a:tcPr/>
                </a:tc>
                <a:extLst>
                  <a:ext uri="{0D108BD9-81ED-4DB2-BD59-A6C34878D82A}">
                    <a16:rowId xmlns:a16="http://schemas.microsoft.com/office/drawing/2014/main" val="1523700494"/>
                  </a:ext>
                </a:extLst>
              </a:tr>
            </a:tbl>
          </a:graphicData>
        </a:graphic>
      </p:graphicFrame>
    </p:spTree>
    <p:extLst>
      <p:ext uri="{BB962C8B-B14F-4D97-AF65-F5344CB8AC3E}">
        <p14:creationId xmlns:p14="http://schemas.microsoft.com/office/powerpoint/2010/main" val="1850364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9CA0-96CA-49C8-900A-3FF64C63B33C}"/>
              </a:ext>
            </a:extLst>
          </p:cNvPr>
          <p:cNvSpPr>
            <a:spLocks noGrp="1"/>
          </p:cNvSpPr>
          <p:nvPr>
            <p:ph type="title"/>
          </p:nvPr>
        </p:nvSpPr>
        <p:spPr>
          <a:xfrm>
            <a:off x="838200" y="365125"/>
            <a:ext cx="10515600" cy="1048473"/>
          </a:xfrm>
        </p:spPr>
        <p:txBody>
          <a:bodyPr/>
          <a:lstStyle/>
          <a:p>
            <a:r>
              <a:rPr lang="en-US">
                <a:latin typeface="Arial"/>
                <a:cs typeface="Arial"/>
              </a:rPr>
              <a:t>IGETC Area 3A Courses (Arts)</a:t>
            </a:r>
            <a:endParaRPr lang="en-US"/>
          </a:p>
        </p:txBody>
      </p:sp>
      <p:graphicFrame>
        <p:nvGraphicFramePr>
          <p:cNvPr id="27" name="Table 27">
            <a:extLst>
              <a:ext uri="{FF2B5EF4-FFF2-40B4-BE49-F238E27FC236}">
                <a16:creationId xmlns:a16="http://schemas.microsoft.com/office/drawing/2014/main" id="{461AEBE8-020E-4242-93F8-FAF6295FEEFB}"/>
              </a:ext>
            </a:extLst>
          </p:cNvPr>
          <p:cNvGraphicFramePr>
            <a:graphicFrameLocks noGrp="1"/>
          </p:cNvGraphicFramePr>
          <p:nvPr>
            <p:extLst>
              <p:ext uri="{D42A27DB-BD31-4B8C-83A1-F6EECF244321}">
                <p14:modId xmlns:p14="http://schemas.microsoft.com/office/powerpoint/2010/main" val="2623377631"/>
              </p:ext>
            </p:extLst>
          </p:nvPr>
        </p:nvGraphicFramePr>
        <p:xfrm>
          <a:off x="842818" y="1529772"/>
          <a:ext cx="10514084" cy="4584225"/>
        </p:xfrm>
        <a:graphic>
          <a:graphicData uri="http://schemas.openxmlformats.org/drawingml/2006/table">
            <a:tbl>
              <a:tblPr firstRow="1" bandRow="1">
                <a:tableStyleId>{5940675A-B579-460E-94D1-54222C63F5DA}</a:tableStyleId>
              </a:tblPr>
              <a:tblGrid>
                <a:gridCol w="2291654">
                  <a:extLst>
                    <a:ext uri="{9D8B030D-6E8A-4147-A177-3AD203B41FA5}">
                      <a16:colId xmlns:a16="http://schemas.microsoft.com/office/drawing/2014/main" val="4127422060"/>
                    </a:ext>
                  </a:extLst>
                </a:gridCol>
                <a:gridCol w="8222430">
                  <a:extLst>
                    <a:ext uri="{9D8B030D-6E8A-4147-A177-3AD203B41FA5}">
                      <a16:colId xmlns:a16="http://schemas.microsoft.com/office/drawing/2014/main" val="2861435487"/>
                    </a:ext>
                  </a:extLst>
                </a:gridCol>
              </a:tblGrid>
              <a:tr h="1662545">
                <a:tc>
                  <a:txBody>
                    <a:bodyPr/>
                    <a:lstStyle/>
                    <a:p>
                      <a:pPr algn="ctr"/>
                      <a:r>
                        <a:rPr lang="en-US" sz="2400">
                          <a:solidFill>
                            <a:schemeClr val="accent1"/>
                          </a:solidFill>
                        </a:rPr>
                        <a:t>Music</a:t>
                      </a:r>
                    </a:p>
                  </a:txBody>
                  <a:tcPr anchor="ctr"/>
                </a:tc>
                <a:tc>
                  <a:txBody>
                    <a:bodyPr/>
                    <a:lstStyle/>
                    <a:p>
                      <a:pPr marL="742950" marR="0" lvl="1" indent="-285750" algn="l">
                        <a:lnSpc>
                          <a:spcPct val="90000"/>
                        </a:lnSpc>
                        <a:spcBef>
                          <a:spcPts val="500"/>
                        </a:spcBef>
                        <a:spcAft>
                          <a:spcPts val="0"/>
                        </a:spcAft>
                        <a:buFont typeface="Arial"/>
                        <a:buChar char="•"/>
                      </a:pPr>
                      <a:r>
                        <a:rPr lang="en-US" sz="1800" u="none" strike="noStrike" noProof="0"/>
                        <a:t>Music 119- Basic Music</a:t>
                      </a:r>
                    </a:p>
                    <a:p>
                      <a:pPr marL="742950" marR="0" lvl="1" indent="-285750" algn="l">
                        <a:lnSpc>
                          <a:spcPct val="90000"/>
                        </a:lnSpc>
                        <a:spcBef>
                          <a:spcPts val="500"/>
                        </a:spcBef>
                        <a:spcAft>
                          <a:spcPts val="0"/>
                        </a:spcAft>
                        <a:buFont typeface="Arial"/>
                        <a:buChar char="•"/>
                      </a:pPr>
                      <a:r>
                        <a:rPr lang="en-US" sz="1800" u="none" strike="noStrike" noProof="0"/>
                        <a:t>Music 114- Pop, Rock, and Jazz: Their Cultural Origins</a:t>
                      </a:r>
                    </a:p>
                    <a:p>
                      <a:pPr marL="742950" marR="0" lvl="1" indent="-285750" algn="l">
                        <a:lnSpc>
                          <a:spcPct val="90000"/>
                        </a:lnSpc>
                        <a:spcBef>
                          <a:spcPts val="500"/>
                        </a:spcBef>
                        <a:spcAft>
                          <a:spcPts val="0"/>
                        </a:spcAft>
                        <a:buFont typeface="Arial"/>
                        <a:buChar char="•"/>
                      </a:pPr>
                      <a:r>
                        <a:rPr lang="en-US" sz="1800" u="none" strike="noStrike" noProof="0"/>
                        <a:t>Music 102- Beginning Group Voice: Cultural Perspective </a:t>
                      </a:r>
                    </a:p>
                    <a:p>
                      <a:pPr marL="742950" marR="0" lvl="1" indent="-285750" algn="l">
                        <a:lnSpc>
                          <a:spcPct val="90000"/>
                        </a:lnSpc>
                        <a:spcBef>
                          <a:spcPts val="500"/>
                        </a:spcBef>
                        <a:spcAft>
                          <a:spcPts val="0"/>
                        </a:spcAft>
                        <a:buFont typeface="Arial"/>
                        <a:buChar char="•"/>
                      </a:pPr>
                      <a:r>
                        <a:rPr lang="en-US" sz="1800" u="none" strike="noStrike" noProof="0"/>
                        <a:t>Music 104- A History of Singing</a:t>
                      </a:r>
                      <a:endParaRPr lang="en-US"/>
                    </a:p>
                  </a:txBody>
                  <a:tcPr anchor="ctr"/>
                </a:tc>
                <a:extLst>
                  <a:ext uri="{0D108BD9-81ED-4DB2-BD59-A6C34878D82A}">
                    <a16:rowId xmlns:a16="http://schemas.microsoft.com/office/drawing/2014/main" val="956395821"/>
                  </a:ext>
                </a:extLst>
              </a:tr>
              <a:tr h="1662545">
                <a:tc>
                  <a:txBody>
                    <a:bodyPr/>
                    <a:lstStyle/>
                    <a:p>
                      <a:pPr algn="ctr"/>
                      <a:r>
                        <a:rPr lang="en-US" sz="2400">
                          <a:solidFill>
                            <a:schemeClr val="accent1"/>
                          </a:solidFill>
                        </a:rPr>
                        <a:t>Drama</a:t>
                      </a:r>
                    </a:p>
                  </a:txBody>
                  <a:tcPr anchor="ctr"/>
                </a:tc>
                <a:tc>
                  <a:txBody>
                    <a:bodyPr/>
                    <a:lstStyle/>
                    <a:p>
                      <a:pPr marL="742950" marR="0" lvl="1" indent="-285750" algn="l">
                        <a:lnSpc>
                          <a:spcPct val="90000"/>
                        </a:lnSpc>
                        <a:spcBef>
                          <a:spcPts val="500"/>
                        </a:spcBef>
                        <a:spcAft>
                          <a:spcPts val="0"/>
                        </a:spcAft>
                        <a:buFont typeface="Arial"/>
                        <a:buChar char="•"/>
                      </a:pPr>
                      <a:r>
                        <a:rPr lang="en-US" sz="1800" u="none" strike="noStrike" noProof="0"/>
                        <a:t>Drama 102- Multicultural Perspectives in American Theatre</a:t>
                      </a:r>
                    </a:p>
                    <a:p>
                      <a:pPr marL="742950" marR="0" lvl="1" indent="-285750" algn="l">
                        <a:lnSpc>
                          <a:spcPct val="90000"/>
                        </a:lnSpc>
                        <a:spcBef>
                          <a:spcPts val="500"/>
                        </a:spcBef>
                        <a:spcAft>
                          <a:spcPts val="0"/>
                        </a:spcAft>
                        <a:buFont typeface="Arial"/>
                        <a:buChar char="•"/>
                      </a:pPr>
                      <a:r>
                        <a:rPr lang="en-US" sz="1800" u="none" strike="noStrike" noProof="0"/>
                        <a:t>Drama 103- History of the Theatre: Pre-Greek to 17th Century</a:t>
                      </a:r>
                    </a:p>
                    <a:p>
                      <a:pPr marL="742950" marR="0" lvl="1" indent="-285750" algn="l">
                        <a:lnSpc>
                          <a:spcPct val="90000"/>
                        </a:lnSpc>
                        <a:spcBef>
                          <a:spcPts val="500"/>
                        </a:spcBef>
                        <a:spcAft>
                          <a:spcPts val="0"/>
                        </a:spcAft>
                        <a:buFont typeface="Arial"/>
                        <a:buChar char="•"/>
                      </a:pPr>
                      <a:r>
                        <a:rPr lang="en-US" sz="1800" u="none" strike="noStrike" noProof="0"/>
                        <a:t>Drama 126- Script Analysis</a:t>
                      </a:r>
                    </a:p>
                    <a:p>
                      <a:pPr marL="742950" marR="0" lvl="1" indent="-285750" algn="l">
                        <a:lnSpc>
                          <a:spcPct val="90000"/>
                        </a:lnSpc>
                        <a:spcBef>
                          <a:spcPts val="500"/>
                        </a:spcBef>
                        <a:spcAft>
                          <a:spcPts val="0"/>
                        </a:spcAft>
                        <a:buFont typeface="Arial"/>
                        <a:buChar char="•"/>
                      </a:pPr>
                      <a:r>
                        <a:rPr lang="en-US" sz="1800" u="none" strike="noStrike" noProof="0"/>
                        <a:t>Drama 165- Chicana/o-Latina/o Theatre</a:t>
                      </a:r>
                    </a:p>
                  </a:txBody>
                  <a:tcPr anchor="ctr"/>
                </a:tc>
                <a:extLst>
                  <a:ext uri="{0D108BD9-81ED-4DB2-BD59-A6C34878D82A}">
                    <a16:rowId xmlns:a16="http://schemas.microsoft.com/office/drawing/2014/main" val="3492256784"/>
                  </a:ext>
                </a:extLst>
              </a:tr>
              <a:tr h="1259135">
                <a:tc>
                  <a:txBody>
                    <a:bodyPr/>
                    <a:lstStyle/>
                    <a:p>
                      <a:pPr algn="ctr"/>
                      <a:r>
                        <a:rPr lang="en-US" sz="2400">
                          <a:solidFill>
                            <a:schemeClr val="accent1"/>
                          </a:solidFill>
                        </a:rPr>
                        <a:t>Art</a:t>
                      </a:r>
                    </a:p>
                  </a:txBody>
                  <a:tcPr anchor="ctr"/>
                </a:tc>
                <a:tc>
                  <a:txBody>
                    <a:bodyPr/>
                    <a:lstStyle/>
                    <a:p>
                      <a:pPr marL="742950" marR="0" lvl="1" indent="-285750" algn="l">
                        <a:lnSpc>
                          <a:spcPct val="90000"/>
                        </a:lnSpc>
                        <a:spcBef>
                          <a:spcPts val="500"/>
                        </a:spcBef>
                        <a:spcAft>
                          <a:spcPts val="0"/>
                        </a:spcAft>
                        <a:buFont typeface="Arial"/>
                        <a:buChar char="•"/>
                      </a:pPr>
                      <a:r>
                        <a:rPr lang="en-US" sz="1800" u="none" strike="noStrike" noProof="0"/>
                        <a:t>Art 117- Appreciation of Art and Architecture </a:t>
                      </a:r>
                    </a:p>
                    <a:p>
                      <a:pPr marL="742950" marR="0" lvl="1" indent="-285750" algn="l">
                        <a:lnSpc>
                          <a:spcPct val="90000"/>
                        </a:lnSpc>
                        <a:spcBef>
                          <a:spcPts val="500"/>
                        </a:spcBef>
                        <a:spcAft>
                          <a:spcPts val="0"/>
                        </a:spcAft>
                        <a:buFont typeface="Arial"/>
                        <a:buChar char="•"/>
                      </a:pPr>
                      <a:r>
                        <a:rPr lang="en-US" sz="1800" u="none" strike="noStrike" noProof="0"/>
                        <a:t>Art 190- Art History: Prehistory to Renaissance</a:t>
                      </a:r>
                    </a:p>
                    <a:p>
                      <a:pPr marL="742950" marR="0" lvl="1" indent="-285750" algn="l">
                        <a:lnSpc>
                          <a:spcPct val="90000"/>
                        </a:lnSpc>
                        <a:spcBef>
                          <a:spcPts val="500"/>
                        </a:spcBef>
                        <a:spcAft>
                          <a:spcPts val="0"/>
                        </a:spcAft>
                        <a:buFont typeface="Arial"/>
                        <a:buChar char="•"/>
                      </a:pPr>
                      <a:r>
                        <a:rPr lang="en-US" sz="1800" u="none" strike="noStrike" noProof="0"/>
                        <a:t>Art 191- Art History: Renaissance to Modern </a:t>
                      </a:r>
                    </a:p>
                  </a:txBody>
                  <a:tcPr anchor="ctr"/>
                </a:tc>
                <a:extLst>
                  <a:ext uri="{0D108BD9-81ED-4DB2-BD59-A6C34878D82A}">
                    <a16:rowId xmlns:a16="http://schemas.microsoft.com/office/drawing/2014/main" val="27901327"/>
                  </a:ext>
                </a:extLst>
              </a:tr>
            </a:tbl>
          </a:graphicData>
        </a:graphic>
      </p:graphicFrame>
    </p:spTree>
    <p:extLst>
      <p:ext uri="{BB962C8B-B14F-4D97-AF65-F5344CB8AC3E}">
        <p14:creationId xmlns:p14="http://schemas.microsoft.com/office/powerpoint/2010/main" val="2929275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C543-E4A4-4E3B-87B2-3948CDD945B5}"/>
              </a:ext>
            </a:extLst>
          </p:cNvPr>
          <p:cNvSpPr>
            <a:spLocks noGrp="1"/>
          </p:cNvSpPr>
          <p:nvPr>
            <p:ph type="title"/>
          </p:nvPr>
        </p:nvSpPr>
        <p:spPr/>
        <p:txBody>
          <a:bodyPr/>
          <a:lstStyle/>
          <a:p>
            <a:r>
              <a:rPr lang="en-US">
                <a:latin typeface="Arial"/>
                <a:cs typeface="Arial"/>
              </a:rPr>
              <a:t>Breakout Rooms</a:t>
            </a:r>
            <a:endParaRPr lang="en-US"/>
          </a:p>
        </p:txBody>
      </p:sp>
      <p:sp>
        <p:nvSpPr>
          <p:cNvPr id="3" name="Content Placeholder 2">
            <a:extLst>
              <a:ext uri="{FF2B5EF4-FFF2-40B4-BE49-F238E27FC236}">
                <a16:creationId xmlns:a16="http://schemas.microsoft.com/office/drawing/2014/main" id="{A94AB99B-1499-4C74-B38D-F4C9A5019BC7}"/>
              </a:ext>
            </a:extLst>
          </p:cNvPr>
          <p:cNvSpPr>
            <a:spLocks noGrp="1"/>
          </p:cNvSpPr>
          <p:nvPr>
            <p:ph idx="1"/>
          </p:nvPr>
        </p:nvSpPr>
        <p:spPr/>
        <p:txBody>
          <a:bodyPr vert="horz" lIns="91440" tIns="45720" rIns="91440" bIns="45720" rtlCol="0" anchor="t">
            <a:normAutofit/>
          </a:bodyPr>
          <a:lstStyle/>
          <a:p>
            <a:pPr>
              <a:spcAft>
                <a:spcPts val="500"/>
              </a:spcAft>
            </a:pPr>
            <a:r>
              <a:rPr lang="en-US" b="1">
                <a:latin typeface="Arial"/>
                <a:cs typeface="Arial"/>
              </a:rPr>
              <a:t>Each group assigned one career:</a:t>
            </a:r>
          </a:p>
          <a:p>
            <a:pPr lvl="1">
              <a:spcAft>
                <a:spcPts val="500"/>
              </a:spcAft>
            </a:pPr>
            <a:r>
              <a:rPr lang="en-US">
                <a:latin typeface="Arial"/>
                <a:cs typeface="Arial"/>
              </a:rPr>
              <a:t>Medical Assistant (1), Chef (2), Counselor (3), Bioinformatics Scientist (4), Database Administrator (5), Public Relations Specialist (6)</a:t>
            </a:r>
            <a:endParaRPr lang="en-US" b="1">
              <a:latin typeface="Arial"/>
              <a:cs typeface="Arial"/>
            </a:endParaRPr>
          </a:p>
          <a:p>
            <a:pPr marL="457200" lvl="1" indent="0">
              <a:spcAft>
                <a:spcPts val="500"/>
              </a:spcAft>
              <a:buNone/>
            </a:pPr>
            <a:endParaRPr lang="en-US">
              <a:latin typeface="Arial"/>
              <a:cs typeface="Arial"/>
            </a:endParaRPr>
          </a:p>
          <a:p>
            <a:pPr>
              <a:spcAft>
                <a:spcPts val="500"/>
              </a:spcAft>
            </a:pPr>
            <a:r>
              <a:rPr lang="en-US" b="1">
                <a:latin typeface="Arial"/>
                <a:cs typeface="Arial"/>
              </a:rPr>
              <a:t>Small Group Discussion:</a:t>
            </a:r>
            <a:endParaRPr lang="en-US">
              <a:latin typeface="Arial"/>
              <a:cs typeface="Arial"/>
            </a:endParaRPr>
          </a:p>
          <a:p>
            <a:pPr lvl="1">
              <a:spcAft>
                <a:spcPts val="500"/>
              </a:spcAft>
            </a:pPr>
            <a:r>
              <a:rPr lang="en-US">
                <a:latin typeface="Arial"/>
                <a:cs typeface="Arial"/>
              </a:rPr>
              <a:t>Of the courses you just heard about, which would be a good choice for this career and why? </a:t>
            </a:r>
          </a:p>
          <a:p>
            <a:pPr lvl="1">
              <a:spcAft>
                <a:spcPts val="500"/>
              </a:spcAft>
            </a:pPr>
            <a:r>
              <a:rPr lang="en-US">
                <a:latin typeface="Arial"/>
                <a:cs typeface="Arial"/>
              </a:rPr>
              <a:t>What other information may be needed to help a student make their choice?</a:t>
            </a:r>
          </a:p>
        </p:txBody>
      </p:sp>
    </p:spTree>
    <p:extLst>
      <p:ext uri="{BB962C8B-B14F-4D97-AF65-F5344CB8AC3E}">
        <p14:creationId xmlns:p14="http://schemas.microsoft.com/office/powerpoint/2010/main" val="1132445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latin typeface="Arial"/>
                <a:cs typeface="Arial"/>
              </a:rPr>
              <a:t>Medical Assistant</a:t>
            </a:r>
            <a:endParaRPr lang="en-US"/>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92500" lnSpcReduction="20000"/>
          </a:bodyPr>
          <a:lstStyle/>
          <a:p>
            <a:r>
              <a:rPr lang="en-US" b="1">
                <a:latin typeface="Arial"/>
                <a:cs typeface="Arial"/>
              </a:rPr>
              <a:t>Summary of Position:</a:t>
            </a:r>
            <a:r>
              <a:rPr lang="en-US">
                <a:latin typeface="Arial"/>
                <a:cs typeface="Arial"/>
              </a:rPr>
              <a:t> Perform administrative and certain clinical duties under the direction of a physician.</a:t>
            </a:r>
          </a:p>
          <a:p>
            <a:pPr marL="0" indent="0">
              <a:buNone/>
            </a:pPr>
            <a:endParaRPr lang="en-US">
              <a:cs typeface="Arial"/>
            </a:endParaRPr>
          </a:p>
          <a:p>
            <a:r>
              <a:rPr lang="en-US" b="1">
                <a:latin typeface="Arial"/>
                <a:cs typeface="Arial"/>
              </a:rPr>
              <a:t>Skills: </a:t>
            </a:r>
            <a:r>
              <a:rPr lang="en-US">
                <a:latin typeface="Arial"/>
                <a:cs typeface="Arial"/>
              </a:rPr>
              <a:t>Speaking, active listening, reading comprehension, social perceptiveness, monitoring/assessing self or others</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Record vital statistics or other health information.</a:t>
            </a:r>
            <a:endParaRPr lang="en-US"/>
          </a:p>
          <a:p>
            <a:pPr lvl="1"/>
            <a:r>
              <a:rPr lang="en-US">
                <a:latin typeface="Arial"/>
                <a:cs typeface="Arial"/>
              </a:rPr>
              <a:t>Assess physical conditions of patients to aid in diagnosis or treatment.</a:t>
            </a:r>
            <a:endParaRPr lang="en-US"/>
          </a:p>
          <a:p>
            <a:pPr lvl="1"/>
            <a:r>
              <a:rPr lang="en-US">
                <a:latin typeface="Arial"/>
                <a:cs typeface="Arial"/>
              </a:rPr>
              <a:t>Clean patient rooms or patient treatment rooms.</a:t>
            </a:r>
            <a:endParaRPr lang="en-US"/>
          </a:p>
          <a:p>
            <a:pPr lvl="1"/>
            <a:r>
              <a:rPr lang="en-US">
                <a:latin typeface="Arial"/>
                <a:cs typeface="Arial"/>
              </a:rPr>
              <a:t>Interview patients to gather medical information.</a:t>
            </a:r>
            <a:endParaRPr lang="en-US"/>
          </a:p>
          <a:p>
            <a:pPr lvl="1"/>
            <a:r>
              <a:rPr lang="en-US">
                <a:latin typeface="Arial"/>
                <a:cs typeface="Arial"/>
              </a:rPr>
              <a:t>Prepare patient treatment areas for use.</a:t>
            </a:r>
            <a:endParaRPr lang="en-US"/>
          </a:p>
          <a:p>
            <a:endParaRPr lang="en-US" b="1"/>
          </a:p>
        </p:txBody>
      </p:sp>
    </p:spTree>
    <p:extLst>
      <p:ext uri="{BB962C8B-B14F-4D97-AF65-F5344CB8AC3E}">
        <p14:creationId xmlns:p14="http://schemas.microsoft.com/office/powerpoint/2010/main" val="141663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t>Chef</a:t>
            </a:r>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85000" lnSpcReduction="10000"/>
          </a:bodyPr>
          <a:lstStyle/>
          <a:p>
            <a:r>
              <a:rPr lang="en-US" b="1">
                <a:latin typeface="Arial"/>
                <a:cs typeface="Arial"/>
              </a:rPr>
              <a:t>Summary of Position: </a:t>
            </a:r>
            <a:r>
              <a:rPr lang="en-US">
                <a:latin typeface="Arial"/>
                <a:cs typeface="Arial"/>
              </a:rPr>
              <a:t>Plan, direct, and participate in the preparation of foods. </a:t>
            </a:r>
          </a:p>
          <a:p>
            <a:pPr marL="0" indent="0">
              <a:buNone/>
            </a:pPr>
            <a:endParaRPr lang="en-US">
              <a:cs typeface="Arial"/>
            </a:endParaRPr>
          </a:p>
          <a:p>
            <a:r>
              <a:rPr lang="en-US" b="1">
                <a:latin typeface="Arial"/>
                <a:cs typeface="Arial"/>
              </a:rPr>
              <a:t>Skills: </a:t>
            </a:r>
            <a:r>
              <a:rPr lang="en-US">
                <a:latin typeface="Arial"/>
                <a:cs typeface="Arial"/>
              </a:rPr>
              <a:t>Monitoring of self and others, coordination, speaking, management of personnel resources, social perceptiveness</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Create new recipes or food presentations.</a:t>
            </a:r>
            <a:endParaRPr lang="en-US"/>
          </a:p>
          <a:p>
            <a:pPr lvl="1"/>
            <a:r>
              <a:rPr lang="en-US">
                <a:latin typeface="Arial"/>
                <a:cs typeface="Arial"/>
              </a:rPr>
              <a:t>Estimate supplies, ingredients, or staff requirements for food preparation activities.</a:t>
            </a:r>
            <a:endParaRPr lang="en-US"/>
          </a:p>
          <a:p>
            <a:pPr lvl="1"/>
            <a:r>
              <a:rPr lang="en-US">
                <a:latin typeface="Arial"/>
                <a:cs typeface="Arial"/>
              </a:rPr>
              <a:t>Train food preparation or food service personnel.</a:t>
            </a:r>
            <a:endParaRPr lang="en-US"/>
          </a:p>
          <a:p>
            <a:pPr lvl="1"/>
            <a:r>
              <a:rPr lang="en-US">
                <a:latin typeface="Arial"/>
                <a:cs typeface="Arial"/>
              </a:rPr>
              <a:t>Coordinate activities of food service staff.</a:t>
            </a:r>
            <a:endParaRPr lang="en-US"/>
          </a:p>
          <a:p>
            <a:pPr lvl="1"/>
            <a:r>
              <a:rPr lang="en-US">
                <a:latin typeface="Arial"/>
                <a:cs typeface="Arial"/>
              </a:rPr>
              <a:t>Inspect facilities, food, equipment or supplies to ensure conformance to standards.</a:t>
            </a:r>
            <a:endParaRPr lang="en-US"/>
          </a:p>
          <a:p>
            <a:endParaRPr lang="en-US" b="1"/>
          </a:p>
        </p:txBody>
      </p:sp>
    </p:spTree>
    <p:extLst>
      <p:ext uri="{BB962C8B-B14F-4D97-AF65-F5344CB8AC3E}">
        <p14:creationId xmlns:p14="http://schemas.microsoft.com/office/powerpoint/2010/main" val="3878547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latin typeface="Arial"/>
                <a:cs typeface="Arial"/>
              </a:rPr>
              <a:t>Counselor</a:t>
            </a:r>
            <a:endParaRPr lang="en-US"/>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92500" lnSpcReduction="20000"/>
          </a:bodyPr>
          <a:lstStyle/>
          <a:p>
            <a:r>
              <a:rPr lang="en-US" b="1">
                <a:latin typeface="Arial"/>
                <a:cs typeface="Arial"/>
              </a:rPr>
              <a:t>Summary of Position: </a:t>
            </a:r>
            <a:r>
              <a:rPr lang="en-US">
                <a:latin typeface="Arial"/>
                <a:cs typeface="Arial"/>
              </a:rPr>
              <a:t>Advise and assist students and provide educational and vocational guidance services. </a:t>
            </a:r>
          </a:p>
          <a:p>
            <a:pPr marL="0" indent="0">
              <a:buNone/>
            </a:pPr>
            <a:endParaRPr lang="en-US">
              <a:cs typeface="Arial"/>
            </a:endParaRPr>
          </a:p>
          <a:p>
            <a:r>
              <a:rPr lang="en-US" b="1">
                <a:latin typeface="Arial"/>
                <a:cs typeface="Arial"/>
              </a:rPr>
              <a:t>Skills: </a:t>
            </a:r>
            <a:r>
              <a:rPr lang="en-US">
                <a:latin typeface="Arial"/>
                <a:cs typeface="Arial"/>
              </a:rPr>
              <a:t>Active listening, social perceptiveness, speaking, reading comprehension</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Intervene in crisis situations to assist clients.</a:t>
            </a:r>
            <a:endParaRPr lang="en-US"/>
          </a:p>
          <a:p>
            <a:pPr lvl="1"/>
            <a:r>
              <a:rPr lang="en-US">
                <a:latin typeface="Arial"/>
                <a:cs typeface="Arial"/>
              </a:rPr>
              <a:t>Collaborate with other professionals to assess client needs or plan treatments.</a:t>
            </a:r>
            <a:endParaRPr lang="en-US"/>
          </a:p>
          <a:p>
            <a:pPr lvl="1"/>
            <a:r>
              <a:rPr lang="en-US">
                <a:latin typeface="Arial"/>
                <a:cs typeface="Arial"/>
              </a:rPr>
              <a:t>Confer with family members to discuss client treatment plans or progress.</a:t>
            </a:r>
            <a:endParaRPr lang="en-US"/>
          </a:p>
          <a:p>
            <a:pPr lvl="1"/>
            <a:r>
              <a:rPr lang="en-US">
                <a:latin typeface="Arial"/>
                <a:cs typeface="Arial"/>
              </a:rPr>
              <a:t>Counsel clients regarding interpersonal issues.</a:t>
            </a:r>
            <a:endParaRPr lang="en-US"/>
          </a:p>
          <a:p>
            <a:pPr lvl="1"/>
            <a:r>
              <a:rPr lang="en-US">
                <a:latin typeface="Arial"/>
                <a:cs typeface="Arial"/>
              </a:rPr>
              <a:t>Evaluate potential problems in home or work environments of clients.</a:t>
            </a:r>
            <a:endParaRPr lang="en-US"/>
          </a:p>
          <a:p>
            <a:endParaRPr lang="en-US" b="1"/>
          </a:p>
        </p:txBody>
      </p:sp>
    </p:spTree>
    <p:extLst>
      <p:ext uri="{BB962C8B-B14F-4D97-AF65-F5344CB8AC3E}">
        <p14:creationId xmlns:p14="http://schemas.microsoft.com/office/powerpoint/2010/main" val="483608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2778A-1E86-4243-B846-150493420FA0}"/>
              </a:ext>
            </a:extLst>
          </p:cNvPr>
          <p:cNvSpPr>
            <a:spLocks noGrp="1"/>
          </p:cNvSpPr>
          <p:nvPr>
            <p:ph type="title"/>
          </p:nvPr>
        </p:nvSpPr>
        <p:spPr>
          <a:xfrm>
            <a:off x="838200" y="191386"/>
            <a:ext cx="10509504" cy="1076914"/>
          </a:xfrm>
        </p:spPr>
        <p:txBody>
          <a:bodyPr anchor="ctr">
            <a:normAutofit/>
          </a:bodyPr>
          <a:lstStyle/>
          <a:p>
            <a:r>
              <a:rPr lang="en-US" sz="4000" dirty="0"/>
              <a:t>Year In Review</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4738E50-7512-41A0-9A36-69B6B2149122}"/>
              </a:ext>
            </a:extLst>
          </p:cNvPr>
          <p:cNvGraphicFramePr>
            <a:graphicFrameLocks noGrp="1"/>
          </p:cNvGraphicFramePr>
          <p:nvPr>
            <p:ph idx="1"/>
            <p:extLst>
              <p:ext uri="{D42A27DB-BD31-4B8C-83A1-F6EECF244321}">
                <p14:modId xmlns:p14="http://schemas.microsoft.com/office/powerpoint/2010/main" val="264956483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89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latin typeface="Arial"/>
                <a:cs typeface="Arial"/>
              </a:rPr>
              <a:t>Bioinformatics Scientist</a:t>
            </a:r>
            <a:endParaRPr lang="en-US"/>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85000" lnSpcReduction="20000"/>
          </a:bodyPr>
          <a:lstStyle/>
          <a:p>
            <a:r>
              <a:rPr lang="en-US" b="1">
                <a:latin typeface="Arial"/>
                <a:cs typeface="Arial"/>
              </a:rPr>
              <a:t>Summary of Position:</a:t>
            </a:r>
            <a:r>
              <a:rPr lang="en-US">
                <a:latin typeface="Arial"/>
                <a:cs typeface="Arial"/>
              </a:rPr>
              <a:t> Conduct research using bioinformatics theory; may design databases and develop algorithms for processing and analyzing biological information.</a:t>
            </a:r>
          </a:p>
          <a:p>
            <a:pPr marL="0" indent="0">
              <a:buNone/>
            </a:pPr>
            <a:endParaRPr lang="en-US">
              <a:cs typeface="Arial"/>
            </a:endParaRPr>
          </a:p>
          <a:p>
            <a:r>
              <a:rPr lang="en-US" b="1">
                <a:latin typeface="Arial"/>
                <a:cs typeface="Arial"/>
              </a:rPr>
              <a:t>Skills: </a:t>
            </a:r>
            <a:r>
              <a:rPr lang="en-US">
                <a:latin typeface="Arial"/>
                <a:cs typeface="Arial"/>
              </a:rPr>
              <a:t>Critical thinking, reading comprehension, active listening, complex problem-solving, speaking </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Develop software or applications for scientific or technical use.</a:t>
            </a:r>
            <a:endParaRPr lang="en-US"/>
          </a:p>
          <a:p>
            <a:pPr lvl="1"/>
            <a:r>
              <a:rPr lang="en-US">
                <a:latin typeface="Arial"/>
                <a:cs typeface="Arial"/>
              </a:rPr>
              <a:t>Prepare scientific or technical reports or presentations.</a:t>
            </a:r>
            <a:endParaRPr lang="en-US"/>
          </a:p>
          <a:p>
            <a:pPr lvl="1"/>
            <a:r>
              <a:rPr lang="en-US">
                <a:latin typeface="Arial"/>
                <a:cs typeface="Arial"/>
              </a:rPr>
              <a:t>Advise others on the development or use of new technologies.</a:t>
            </a:r>
            <a:endParaRPr lang="en-US"/>
          </a:p>
          <a:p>
            <a:pPr lvl="1"/>
            <a:r>
              <a:rPr lang="en-US">
                <a:latin typeface="Arial"/>
                <a:cs typeface="Arial"/>
              </a:rPr>
              <a:t>Analyze biological samples.</a:t>
            </a:r>
            <a:endParaRPr lang="en-US"/>
          </a:p>
          <a:p>
            <a:pPr lvl="1"/>
            <a:r>
              <a:rPr lang="en-US">
                <a:latin typeface="Arial"/>
                <a:cs typeface="Arial"/>
              </a:rPr>
              <a:t>Review professional literature to maintain professional knowledge.</a:t>
            </a:r>
            <a:endParaRPr lang="en-US"/>
          </a:p>
          <a:p>
            <a:endParaRPr lang="en-US" b="1"/>
          </a:p>
        </p:txBody>
      </p:sp>
    </p:spTree>
    <p:extLst>
      <p:ext uri="{BB962C8B-B14F-4D97-AF65-F5344CB8AC3E}">
        <p14:creationId xmlns:p14="http://schemas.microsoft.com/office/powerpoint/2010/main" val="472295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latin typeface="Arial"/>
                <a:cs typeface="Arial"/>
              </a:rPr>
              <a:t>Database Administrator</a:t>
            </a:r>
            <a:endParaRPr lang="en-US"/>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85000" lnSpcReduction="20000"/>
          </a:bodyPr>
          <a:lstStyle/>
          <a:p>
            <a:r>
              <a:rPr lang="en-US" b="1">
                <a:latin typeface="Arial"/>
                <a:cs typeface="Arial"/>
              </a:rPr>
              <a:t>Summary of Position:</a:t>
            </a:r>
            <a:r>
              <a:rPr lang="en-US">
                <a:latin typeface="Arial"/>
                <a:cs typeface="Arial"/>
              </a:rPr>
              <a:t> Coordinate the implementation and maintenance of computer databases, applying knowledge of database management systems.</a:t>
            </a:r>
          </a:p>
          <a:p>
            <a:pPr marL="0" indent="0">
              <a:buNone/>
            </a:pPr>
            <a:endParaRPr lang="en-US">
              <a:cs typeface="Arial"/>
            </a:endParaRPr>
          </a:p>
          <a:p>
            <a:r>
              <a:rPr lang="en-US" b="1">
                <a:latin typeface="Arial"/>
                <a:cs typeface="Arial"/>
              </a:rPr>
              <a:t>Skills: </a:t>
            </a:r>
            <a:r>
              <a:rPr lang="en-US">
                <a:latin typeface="Arial"/>
                <a:cs typeface="Arial"/>
              </a:rPr>
              <a:t>Critical thinking, complex problem-solving, active learning, active listening, judgement and decision-making</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Assess database performance.</a:t>
            </a:r>
            <a:endParaRPr lang="en-US"/>
          </a:p>
          <a:p>
            <a:pPr lvl="1"/>
            <a:r>
              <a:rPr lang="en-US">
                <a:latin typeface="Arial"/>
                <a:cs typeface="Arial"/>
              </a:rPr>
              <a:t>Modify software programs to improve performance.</a:t>
            </a:r>
            <a:endParaRPr lang="en-US"/>
          </a:p>
          <a:p>
            <a:pPr lvl="1"/>
            <a:r>
              <a:rPr lang="en-US">
                <a:latin typeface="Arial"/>
                <a:cs typeface="Arial"/>
              </a:rPr>
              <a:t>Implement security measures for computer or information systems.</a:t>
            </a:r>
            <a:endParaRPr lang="en-US"/>
          </a:p>
          <a:p>
            <a:pPr lvl="1"/>
            <a:r>
              <a:rPr lang="en-US">
                <a:latin typeface="Arial"/>
                <a:cs typeface="Arial"/>
              </a:rPr>
              <a:t>Develop computer or information security policies or procedures.</a:t>
            </a:r>
            <a:endParaRPr lang="en-US"/>
          </a:p>
          <a:p>
            <a:pPr lvl="1"/>
            <a:r>
              <a:rPr lang="en-US">
                <a:latin typeface="Arial"/>
                <a:cs typeface="Arial"/>
              </a:rPr>
              <a:t>Create databases to store electronic data.</a:t>
            </a:r>
            <a:endParaRPr lang="en-US"/>
          </a:p>
          <a:p>
            <a:endParaRPr lang="en-US" b="1"/>
          </a:p>
        </p:txBody>
      </p:sp>
    </p:spTree>
    <p:extLst>
      <p:ext uri="{BB962C8B-B14F-4D97-AF65-F5344CB8AC3E}">
        <p14:creationId xmlns:p14="http://schemas.microsoft.com/office/powerpoint/2010/main" val="2360390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DF9-648C-48CF-9532-A0F451585A4A}"/>
              </a:ext>
            </a:extLst>
          </p:cNvPr>
          <p:cNvSpPr>
            <a:spLocks noGrp="1"/>
          </p:cNvSpPr>
          <p:nvPr>
            <p:ph type="title"/>
          </p:nvPr>
        </p:nvSpPr>
        <p:spPr/>
        <p:txBody>
          <a:bodyPr/>
          <a:lstStyle/>
          <a:p>
            <a:r>
              <a:rPr lang="en-US">
                <a:latin typeface="Arial"/>
                <a:cs typeface="Arial"/>
              </a:rPr>
              <a:t>Public Relations Specialist</a:t>
            </a:r>
            <a:endParaRPr lang="en-US"/>
          </a:p>
        </p:txBody>
      </p:sp>
      <p:sp>
        <p:nvSpPr>
          <p:cNvPr id="3" name="Content Placeholder 2">
            <a:extLst>
              <a:ext uri="{FF2B5EF4-FFF2-40B4-BE49-F238E27FC236}">
                <a16:creationId xmlns:a16="http://schemas.microsoft.com/office/drawing/2014/main" id="{5D9C60A9-6811-4CBB-A4F5-4BAF181B9D69}"/>
              </a:ext>
            </a:extLst>
          </p:cNvPr>
          <p:cNvSpPr>
            <a:spLocks noGrp="1"/>
          </p:cNvSpPr>
          <p:nvPr>
            <p:ph idx="1"/>
          </p:nvPr>
        </p:nvSpPr>
        <p:spPr/>
        <p:txBody>
          <a:bodyPr vert="horz" lIns="91440" tIns="45720" rIns="91440" bIns="45720" rtlCol="0" anchor="t">
            <a:normAutofit fontScale="92500" lnSpcReduction="20000"/>
          </a:bodyPr>
          <a:lstStyle/>
          <a:p>
            <a:r>
              <a:rPr lang="en-US" b="1">
                <a:latin typeface="Arial"/>
                <a:cs typeface="Arial"/>
              </a:rPr>
              <a:t>Summary of Position: </a:t>
            </a:r>
            <a:r>
              <a:rPr lang="en-US">
                <a:latin typeface="Arial"/>
                <a:cs typeface="Arial"/>
              </a:rPr>
              <a:t>Promote or create an intended public image for individuals, groups, or organizations. </a:t>
            </a:r>
          </a:p>
          <a:p>
            <a:pPr marL="0" indent="0">
              <a:buNone/>
            </a:pPr>
            <a:endParaRPr lang="en-US">
              <a:cs typeface="Arial"/>
            </a:endParaRPr>
          </a:p>
          <a:p>
            <a:r>
              <a:rPr lang="en-US" b="1">
                <a:latin typeface="Arial"/>
                <a:cs typeface="Arial"/>
              </a:rPr>
              <a:t>Skills: </a:t>
            </a:r>
            <a:r>
              <a:rPr lang="en-US">
                <a:latin typeface="Arial"/>
                <a:cs typeface="Arial"/>
              </a:rPr>
              <a:t>active listening, speaking, coordination, social perceptiveness, time management</a:t>
            </a:r>
          </a:p>
          <a:p>
            <a:pPr marL="0" indent="0">
              <a:buNone/>
            </a:pPr>
            <a:endParaRPr lang="en-US">
              <a:latin typeface="Arial"/>
              <a:cs typeface="Arial"/>
            </a:endParaRPr>
          </a:p>
          <a:p>
            <a:r>
              <a:rPr lang="en-US" b="1">
                <a:latin typeface="Arial"/>
                <a:cs typeface="Arial"/>
              </a:rPr>
              <a:t>Work Activities: </a:t>
            </a:r>
            <a:endParaRPr lang="en-US"/>
          </a:p>
          <a:p>
            <a:pPr lvl="1"/>
            <a:r>
              <a:rPr lang="en-US">
                <a:latin typeface="Arial"/>
                <a:cs typeface="Arial"/>
              </a:rPr>
              <a:t>Provide educational information to the public.</a:t>
            </a:r>
            <a:endParaRPr lang="en-US"/>
          </a:p>
          <a:p>
            <a:pPr lvl="1"/>
            <a:r>
              <a:rPr lang="en-US">
                <a:latin typeface="Arial"/>
                <a:cs typeface="Arial"/>
              </a:rPr>
              <a:t>Write and edit advertising or promotional or informational material.</a:t>
            </a:r>
            <a:endParaRPr lang="en-US"/>
          </a:p>
          <a:p>
            <a:pPr lvl="1"/>
            <a:r>
              <a:rPr lang="en-US">
                <a:latin typeface="Arial"/>
                <a:cs typeface="Arial"/>
              </a:rPr>
              <a:t>Develop promotional strategies or plans.</a:t>
            </a:r>
            <a:endParaRPr lang="en-US"/>
          </a:p>
          <a:p>
            <a:pPr lvl="1"/>
            <a:r>
              <a:rPr lang="en-US">
                <a:latin typeface="Arial"/>
                <a:cs typeface="Arial"/>
              </a:rPr>
              <a:t>Coach others.</a:t>
            </a:r>
            <a:endParaRPr lang="en-US"/>
          </a:p>
          <a:p>
            <a:pPr lvl="1"/>
            <a:r>
              <a:rPr lang="en-US">
                <a:latin typeface="Arial"/>
                <a:cs typeface="Arial"/>
              </a:rPr>
              <a:t>Collaborate with others in marketing activities.</a:t>
            </a:r>
            <a:endParaRPr lang="en-US"/>
          </a:p>
          <a:p>
            <a:endParaRPr lang="en-US" b="1"/>
          </a:p>
        </p:txBody>
      </p:sp>
    </p:spTree>
    <p:extLst>
      <p:ext uri="{BB962C8B-B14F-4D97-AF65-F5344CB8AC3E}">
        <p14:creationId xmlns:p14="http://schemas.microsoft.com/office/powerpoint/2010/main" val="189935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82D3-38CA-47C3-A126-C0965F826F6C}"/>
              </a:ext>
            </a:extLst>
          </p:cNvPr>
          <p:cNvSpPr>
            <a:spLocks noGrp="1"/>
          </p:cNvSpPr>
          <p:nvPr>
            <p:ph type="title"/>
          </p:nvPr>
        </p:nvSpPr>
        <p:spPr/>
        <p:txBody>
          <a:bodyPr/>
          <a:lstStyle/>
          <a:p>
            <a:r>
              <a:rPr lang="en-US">
                <a:latin typeface="Arial"/>
                <a:cs typeface="Arial"/>
              </a:rPr>
              <a:t>What Next?</a:t>
            </a:r>
            <a:endParaRPr lang="en-US"/>
          </a:p>
        </p:txBody>
      </p:sp>
      <p:sp>
        <p:nvSpPr>
          <p:cNvPr id="3" name="Content Placeholder 2">
            <a:extLst>
              <a:ext uri="{FF2B5EF4-FFF2-40B4-BE49-F238E27FC236}">
                <a16:creationId xmlns:a16="http://schemas.microsoft.com/office/drawing/2014/main" id="{894EC3F1-F65E-465A-AF50-7B98279912B6}"/>
              </a:ext>
            </a:extLst>
          </p:cNvPr>
          <p:cNvSpPr>
            <a:spLocks noGrp="1"/>
          </p:cNvSpPr>
          <p:nvPr>
            <p:ph idx="1"/>
          </p:nvPr>
        </p:nvSpPr>
        <p:spPr/>
        <p:txBody>
          <a:bodyPr vert="horz" lIns="91440" tIns="45720" rIns="91440" bIns="45720" rtlCol="0" anchor="t">
            <a:normAutofit/>
          </a:bodyPr>
          <a:lstStyle/>
          <a:p>
            <a:r>
              <a:rPr lang="en-US" b="1">
                <a:latin typeface="Arial"/>
                <a:cs typeface="Arial"/>
              </a:rPr>
              <a:t>Consider:</a:t>
            </a:r>
            <a:r>
              <a:rPr lang="en-US">
                <a:latin typeface="Arial"/>
                <a:cs typeface="Arial"/>
              </a:rPr>
              <a:t> What GE recommendations could be incorporated into your program pathway that will support the acquirement of soft skills?</a:t>
            </a:r>
          </a:p>
          <a:p>
            <a:endParaRPr lang="en-US"/>
          </a:p>
          <a:p>
            <a:r>
              <a:rPr lang="en-US" b="1">
                <a:latin typeface="Arial"/>
                <a:cs typeface="Arial"/>
              </a:rPr>
              <a:t>Fall 2021:</a:t>
            </a:r>
            <a:r>
              <a:rPr lang="en-US">
                <a:latin typeface="Arial"/>
                <a:cs typeface="Arial"/>
              </a:rPr>
              <a:t> Explore additional GE offerings and embed into program pathways and meta-majors. </a:t>
            </a:r>
            <a:endParaRPr lang="en-US"/>
          </a:p>
        </p:txBody>
      </p:sp>
    </p:spTree>
    <p:extLst>
      <p:ext uri="{BB962C8B-B14F-4D97-AF65-F5344CB8AC3E}">
        <p14:creationId xmlns:p14="http://schemas.microsoft.com/office/powerpoint/2010/main" val="1785449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8F14AF-BCB9-4323-96C8-A33F2AA1D63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7895C-AEC3-4425-972C-67795C97AC56}"/>
              </a:ext>
            </a:extLst>
          </p:cNvPr>
          <p:cNvSpPr>
            <a:spLocks noGrp="1"/>
          </p:cNvSpPr>
          <p:nvPr>
            <p:ph type="ctrTitle"/>
          </p:nvPr>
        </p:nvSpPr>
        <p:spPr>
          <a:xfrm>
            <a:off x="1097280" y="448014"/>
            <a:ext cx="4588329" cy="3479528"/>
          </a:xfrm>
          <a:effectLst>
            <a:outerShdw blurRad="50800" dist="38100" dir="2700000" algn="tl" rotWithShape="0">
              <a:prstClr val="black">
                <a:alpha val="40000"/>
              </a:prstClr>
            </a:outerShdw>
          </a:effectLst>
        </p:spPr>
        <p:txBody>
          <a:bodyPr>
            <a:normAutofit/>
          </a:bodyPr>
          <a:lstStyle/>
          <a:p>
            <a:r>
              <a:rPr lang="en-US" sz="5200">
                <a:solidFill>
                  <a:srgbClr val="FFFFFF"/>
                </a:solidFill>
                <a:latin typeface="Arial"/>
                <a:cs typeface="Arial"/>
              </a:rPr>
              <a:t>Break 5 </a:t>
            </a:r>
            <a:br>
              <a:rPr lang="en-US" sz="5200">
                <a:solidFill>
                  <a:srgbClr val="FFFFFF"/>
                </a:solidFill>
                <a:latin typeface="Arial"/>
                <a:cs typeface="Arial"/>
              </a:rPr>
            </a:br>
            <a:r>
              <a:rPr lang="en-US" sz="5200">
                <a:solidFill>
                  <a:srgbClr val="FFFFFF"/>
                </a:solidFill>
                <a:latin typeface="Arial"/>
                <a:cs typeface="Arial"/>
              </a:rPr>
              <a:t>mins</a:t>
            </a:r>
            <a:endParaRPr lang="en-US" sz="5200">
              <a:solidFill>
                <a:srgbClr val="FFFFFF"/>
              </a:solidFill>
            </a:endParaRPr>
          </a:p>
        </p:txBody>
      </p:sp>
    </p:spTree>
    <p:extLst>
      <p:ext uri="{BB962C8B-B14F-4D97-AF65-F5344CB8AC3E}">
        <p14:creationId xmlns:p14="http://schemas.microsoft.com/office/powerpoint/2010/main" val="3204686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E59-2918-4110-B4A9-C9C2E4600741}"/>
              </a:ext>
            </a:extLst>
          </p:cNvPr>
          <p:cNvSpPr>
            <a:spLocks noGrp="1"/>
          </p:cNvSpPr>
          <p:nvPr>
            <p:ph type="ctrTitle"/>
          </p:nvPr>
        </p:nvSpPr>
        <p:spPr/>
        <p:txBody>
          <a:bodyPr/>
          <a:lstStyle/>
          <a:p>
            <a:r>
              <a:rPr lang="en-US">
                <a:solidFill>
                  <a:srgbClr val="FFFF00"/>
                </a:solidFill>
                <a:latin typeface="Arial"/>
                <a:cs typeface="Arial"/>
              </a:rPr>
              <a:t>Program Groupings</a:t>
            </a:r>
            <a:endParaRPr lang="en-US">
              <a:solidFill>
                <a:srgbClr val="FFFF00"/>
              </a:solidFill>
            </a:endParaRPr>
          </a:p>
        </p:txBody>
      </p:sp>
      <p:sp>
        <p:nvSpPr>
          <p:cNvPr id="3" name="Subtitle 2">
            <a:extLst>
              <a:ext uri="{FF2B5EF4-FFF2-40B4-BE49-F238E27FC236}">
                <a16:creationId xmlns:a16="http://schemas.microsoft.com/office/drawing/2014/main" id="{EC015C4D-14AF-46A6-A2E0-D4691E4A2B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763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C730-61A1-4495-8556-97D5B7F7ED29}"/>
              </a:ext>
            </a:extLst>
          </p:cNvPr>
          <p:cNvSpPr>
            <a:spLocks noGrp="1"/>
          </p:cNvSpPr>
          <p:nvPr>
            <p:ph type="title"/>
          </p:nvPr>
        </p:nvSpPr>
        <p:spPr>
          <a:xfrm>
            <a:off x="838200" y="212725"/>
            <a:ext cx="10515600" cy="960221"/>
          </a:xfrm>
          <a:solidFill>
            <a:srgbClr val="EF9021"/>
          </a:solidFill>
        </p:spPr>
        <p:txBody>
          <a:bodyPr/>
          <a:lstStyle/>
          <a:p>
            <a:r>
              <a:rPr lang="en-US">
                <a:latin typeface="Arial"/>
                <a:cs typeface="Arial"/>
              </a:rPr>
              <a:t>Holland Code</a:t>
            </a:r>
            <a:endParaRPr lang="en-US"/>
          </a:p>
        </p:txBody>
      </p:sp>
      <p:sp>
        <p:nvSpPr>
          <p:cNvPr id="3" name="Content Placeholder 2">
            <a:extLst>
              <a:ext uri="{FF2B5EF4-FFF2-40B4-BE49-F238E27FC236}">
                <a16:creationId xmlns:a16="http://schemas.microsoft.com/office/drawing/2014/main" id="{FDB756D5-433A-4412-A652-ED4F0BBF60C4}"/>
              </a:ext>
            </a:extLst>
          </p:cNvPr>
          <p:cNvSpPr>
            <a:spLocks noGrp="1"/>
          </p:cNvSpPr>
          <p:nvPr>
            <p:ph idx="1"/>
          </p:nvPr>
        </p:nvSpPr>
        <p:spPr>
          <a:xfrm>
            <a:off x="838200" y="1606420"/>
            <a:ext cx="10515600" cy="4570543"/>
          </a:xfrm>
        </p:spPr>
        <p:txBody>
          <a:bodyPr vert="horz" lIns="91440" tIns="45720" rIns="91440" bIns="45720" rtlCol="0" anchor="t">
            <a:normAutofit/>
          </a:bodyPr>
          <a:lstStyle/>
          <a:p>
            <a:pPr marL="0" indent="0">
              <a:buNone/>
            </a:pPr>
            <a:r>
              <a:rPr lang="en-US">
                <a:latin typeface="Arial"/>
                <a:cs typeface="Arial"/>
              </a:rPr>
              <a:t>     Holland Code</a:t>
            </a:r>
            <a:endParaRPr lang="en-US"/>
          </a:p>
          <a:p>
            <a:pPr marL="0" indent="0">
              <a:buNone/>
            </a:pPr>
            <a:r>
              <a:rPr lang="en-US">
                <a:latin typeface="Arial"/>
                <a:cs typeface="Arial"/>
              </a:rPr>
              <a:t>        (RIASEC/Interest Code)</a:t>
            </a:r>
            <a:endParaRPr lang="en-US"/>
          </a:p>
          <a:p>
            <a:pPr marL="0" indent="0">
              <a:buNone/>
            </a:pPr>
            <a:endParaRPr lang="en-US"/>
          </a:p>
          <a:p>
            <a:pPr marL="0" indent="0">
              <a:buNone/>
            </a:pPr>
            <a:r>
              <a:rPr lang="en-US">
                <a:latin typeface="Arial"/>
                <a:cs typeface="Arial"/>
              </a:rPr>
              <a:t>      John Holland's </a:t>
            </a:r>
            <a:endParaRPr lang="en-US"/>
          </a:p>
          <a:p>
            <a:pPr marL="0" indent="0">
              <a:buNone/>
            </a:pPr>
            <a:r>
              <a:rPr lang="en-US">
                <a:latin typeface="Arial"/>
                <a:cs typeface="Arial"/>
              </a:rPr>
              <a:t>      Career Choice Theory</a:t>
            </a:r>
            <a:endParaRPr lang="en-US"/>
          </a:p>
          <a:p>
            <a:pPr marL="0" indent="0">
              <a:buNone/>
            </a:pPr>
            <a:endParaRPr lang="en-US"/>
          </a:p>
          <a:p>
            <a:pPr marL="0" indent="0">
              <a:buNone/>
            </a:pPr>
            <a:r>
              <a:rPr lang="en-US">
                <a:latin typeface="Arial"/>
                <a:cs typeface="Arial"/>
              </a:rPr>
              <a:t>      6 areas of interest</a:t>
            </a:r>
            <a:endParaRPr lang="en-US"/>
          </a:p>
          <a:p>
            <a:pPr marL="0" indent="0">
              <a:buNone/>
            </a:pPr>
            <a:endParaRPr lang="en-US"/>
          </a:p>
        </p:txBody>
      </p:sp>
      <p:pic>
        <p:nvPicPr>
          <p:cNvPr id="5" name="Graphic 5" descr="Employee badge">
            <a:extLst>
              <a:ext uri="{FF2B5EF4-FFF2-40B4-BE49-F238E27FC236}">
                <a16:creationId xmlns:a16="http://schemas.microsoft.com/office/drawing/2014/main" id="{87623B57-98FA-4052-8252-6EBDFA1A8B8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8828" y="1458239"/>
            <a:ext cx="674318" cy="705633"/>
          </a:xfrm>
          <a:prstGeom prst="rect">
            <a:avLst/>
          </a:prstGeom>
        </p:spPr>
      </p:pic>
      <p:pic>
        <p:nvPicPr>
          <p:cNvPr id="6" name="Graphic 6" descr="Briefcase">
            <a:extLst>
              <a:ext uri="{FF2B5EF4-FFF2-40B4-BE49-F238E27FC236}">
                <a16:creationId xmlns:a16="http://schemas.microsoft.com/office/drawing/2014/main" id="{B1F6D8F7-98A5-46F9-9646-DF9A753D587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38828" y="3201443"/>
            <a:ext cx="674318" cy="695195"/>
          </a:xfrm>
          <a:prstGeom prst="rect">
            <a:avLst/>
          </a:prstGeom>
        </p:spPr>
      </p:pic>
      <p:pic>
        <p:nvPicPr>
          <p:cNvPr id="7" name="Graphic 7" descr="Comment Like">
            <a:extLst>
              <a:ext uri="{FF2B5EF4-FFF2-40B4-BE49-F238E27FC236}">
                <a16:creationId xmlns:a16="http://schemas.microsoft.com/office/drawing/2014/main" id="{0C1A0DA8-4650-4791-AA13-E55CE283A53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76197" y="4554776"/>
            <a:ext cx="799579" cy="799579"/>
          </a:xfrm>
          <a:prstGeom prst="rect">
            <a:avLst/>
          </a:prstGeom>
        </p:spPr>
      </p:pic>
      <p:pic>
        <p:nvPicPr>
          <p:cNvPr id="11" name="Picture 12" descr="Shape&#10;&#10;Description automatically generated">
            <a:extLst>
              <a:ext uri="{FF2B5EF4-FFF2-40B4-BE49-F238E27FC236}">
                <a16:creationId xmlns:a16="http://schemas.microsoft.com/office/drawing/2014/main" id="{860DC5CE-9FE8-4E69-B87E-A170F01AF461}"/>
              </a:ext>
            </a:extLst>
          </p:cNvPr>
          <p:cNvPicPr>
            <a:picLocks noChangeAspect="1"/>
          </p:cNvPicPr>
          <p:nvPr/>
        </p:nvPicPr>
        <p:blipFill>
          <a:blip r:embed="rId9"/>
          <a:stretch>
            <a:fillRect/>
          </a:stretch>
        </p:blipFill>
        <p:spPr>
          <a:xfrm>
            <a:off x="5575300" y="1162090"/>
            <a:ext cx="5524500" cy="5130720"/>
          </a:xfrm>
          <a:prstGeom prst="rect">
            <a:avLst/>
          </a:prstGeom>
        </p:spPr>
      </p:pic>
    </p:spTree>
    <p:extLst>
      <p:ext uri="{BB962C8B-B14F-4D97-AF65-F5344CB8AC3E}">
        <p14:creationId xmlns:p14="http://schemas.microsoft.com/office/powerpoint/2010/main" val="3250907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8155-7E09-4FAC-8187-C5D08F12D46E}"/>
              </a:ext>
            </a:extLst>
          </p:cNvPr>
          <p:cNvSpPr>
            <a:spLocks noGrp="1"/>
          </p:cNvSpPr>
          <p:nvPr>
            <p:ph type="title"/>
          </p:nvPr>
        </p:nvSpPr>
        <p:spPr>
          <a:xfrm>
            <a:off x="897731" y="365125"/>
            <a:ext cx="4855369" cy="830263"/>
          </a:xfrm>
        </p:spPr>
        <p:txBody>
          <a:bodyPr/>
          <a:lstStyle/>
          <a:p>
            <a:r>
              <a:rPr lang="en-US"/>
              <a:t>Holland: </a:t>
            </a:r>
          </a:p>
        </p:txBody>
      </p:sp>
      <p:sp>
        <p:nvSpPr>
          <p:cNvPr id="3" name="Content Placeholder 2">
            <a:extLst>
              <a:ext uri="{FF2B5EF4-FFF2-40B4-BE49-F238E27FC236}">
                <a16:creationId xmlns:a16="http://schemas.microsoft.com/office/drawing/2014/main" id="{E9662563-9AA9-4BE0-97F9-31B6C3F100B2}"/>
              </a:ext>
            </a:extLst>
          </p:cNvPr>
          <p:cNvSpPr>
            <a:spLocks noGrp="1"/>
          </p:cNvSpPr>
          <p:nvPr>
            <p:ph idx="1"/>
          </p:nvPr>
        </p:nvSpPr>
        <p:spPr>
          <a:xfrm>
            <a:off x="866954" y="1711325"/>
            <a:ext cx="5076646" cy="1547754"/>
          </a:xfrm>
        </p:spPr>
        <p:txBody>
          <a:bodyPr vert="horz" lIns="91440" tIns="45720" rIns="91440" bIns="45720" rtlCol="0" anchor="t">
            <a:normAutofit/>
          </a:bodyPr>
          <a:lstStyle/>
          <a:p>
            <a:pPr>
              <a:buFont typeface="Wingdings"/>
              <a:buChar char="ü"/>
            </a:pPr>
            <a:r>
              <a:rPr lang="en-US">
                <a:latin typeface="Arial"/>
                <a:cs typeface="Arial"/>
              </a:rPr>
              <a:t>One career or occupation could attract multiple interests</a:t>
            </a:r>
            <a:endParaRPr lang="en-US"/>
          </a:p>
          <a:p>
            <a:pPr marL="0" indent="0">
              <a:buNone/>
            </a:pPr>
            <a:endParaRPr lang="en-US">
              <a:cs typeface="Arial"/>
            </a:endParaRPr>
          </a:p>
          <a:p>
            <a:endParaRPr lang="en-US">
              <a:latin typeface="Arial"/>
              <a:cs typeface="Arial"/>
            </a:endParaRPr>
          </a:p>
          <a:p>
            <a:endParaRPr lang="en-US"/>
          </a:p>
        </p:txBody>
      </p:sp>
      <p:sp>
        <p:nvSpPr>
          <p:cNvPr id="7" name="Title 1">
            <a:extLst>
              <a:ext uri="{FF2B5EF4-FFF2-40B4-BE49-F238E27FC236}">
                <a16:creationId xmlns:a16="http://schemas.microsoft.com/office/drawing/2014/main" id="{DD4BF838-701C-4D8B-AE2B-084F2619379F}"/>
              </a:ext>
            </a:extLst>
          </p:cNvPr>
          <p:cNvSpPr txBox="1">
            <a:spLocks/>
          </p:cNvSpPr>
          <p:nvPr/>
        </p:nvSpPr>
        <p:spPr>
          <a:xfrm>
            <a:off x="6438900" y="365125"/>
            <a:ext cx="5105400" cy="83026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latin typeface="Arial" charset="0"/>
                <a:ea typeface="Arial" charset="0"/>
                <a:cs typeface="Arial" charset="0"/>
              </a:defRPr>
            </a:lvl1pPr>
          </a:lstStyle>
          <a:p>
            <a:r>
              <a:rPr lang="en-US">
                <a:latin typeface="Arial"/>
                <a:cs typeface="Arial"/>
              </a:rPr>
              <a:t>@ CCC: </a:t>
            </a:r>
          </a:p>
        </p:txBody>
      </p:sp>
      <p:cxnSp>
        <p:nvCxnSpPr>
          <p:cNvPr id="12" name="Straight Arrow Connector 11">
            <a:extLst>
              <a:ext uri="{FF2B5EF4-FFF2-40B4-BE49-F238E27FC236}">
                <a16:creationId xmlns:a16="http://schemas.microsoft.com/office/drawing/2014/main" id="{0C0A0002-56EB-45E6-A3DB-6854BA222CD0}"/>
              </a:ext>
            </a:extLst>
          </p:cNvPr>
          <p:cNvCxnSpPr/>
          <p:nvPr/>
        </p:nvCxnSpPr>
        <p:spPr>
          <a:xfrm>
            <a:off x="6079329" y="1709738"/>
            <a:ext cx="11907" cy="433387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C54F26-F544-42FA-BEF2-16AEDCA730BF}"/>
              </a:ext>
            </a:extLst>
          </p:cNvPr>
          <p:cNvSpPr txBox="1"/>
          <p:nvPr/>
        </p:nvSpPr>
        <p:spPr>
          <a:xfrm>
            <a:off x="871269" y="3257910"/>
            <a:ext cx="4885426" cy="25648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Wingdings"/>
              <a:buChar char="ü"/>
            </a:pPr>
            <a:r>
              <a:rPr lang="en-US" sz="2800">
                <a:solidFill>
                  <a:srgbClr val="007BB4"/>
                </a:solidFill>
              </a:rPr>
              <a:t>As we mature, our interests evolve</a:t>
            </a:r>
            <a:endParaRPr lang="en-US" sz="2800">
              <a:solidFill>
                <a:srgbClr val="007BB4"/>
              </a:solidFill>
              <a:ea typeface="+mn-lt"/>
              <a:cs typeface="+mn-lt"/>
            </a:endParaRPr>
          </a:p>
          <a:p>
            <a:pPr>
              <a:lnSpc>
                <a:spcPct val="90000"/>
              </a:lnSpc>
              <a:spcBef>
                <a:spcPts val="1000"/>
              </a:spcBef>
            </a:pPr>
            <a:endParaRPr lang="en-US" sz="2800">
              <a:solidFill>
                <a:srgbClr val="007BB4"/>
              </a:solidFill>
              <a:ea typeface="+mn-lt"/>
              <a:cs typeface="+mn-lt"/>
            </a:endParaRPr>
          </a:p>
          <a:p>
            <a:pPr marL="457200" indent="-457200">
              <a:lnSpc>
                <a:spcPct val="90000"/>
              </a:lnSpc>
              <a:spcBef>
                <a:spcPts val="1000"/>
              </a:spcBef>
              <a:buFont typeface="Wingdings"/>
              <a:buChar char="ü"/>
            </a:pPr>
            <a:r>
              <a:rPr lang="en-US" sz="2800">
                <a:solidFill>
                  <a:srgbClr val="007BB4"/>
                </a:solidFill>
              </a:rPr>
              <a:t>Some interests are supported outside of work</a:t>
            </a:r>
            <a:endParaRPr lang="en-US" sz="2800">
              <a:solidFill>
                <a:srgbClr val="007BB4"/>
              </a:solidFill>
              <a:cs typeface="Arial"/>
            </a:endParaRPr>
          </a:p>
          <a:p>
            <a:pPr algn="l"/>
            <a:endParaRPr lang="en-US">
              <a:cs typeface="Arial"/>
            </a:endParaRPr>
          </a:p>
        </p:txBody>
      </p:sp>
      <p:grpSp>
        <p:nvGrpSpPr>
          <p:cNvPr id="10" name="Group 9">
            <a:extLst>
              <a:ext uri="{FF2B5EF4-FFF2-40B4-BE49-F238E27FC236}">
                <a16:creationId xmlns:a16="http://schemas.microsoft.com/office/drawing/2014/main" id="{D495C880-FC05-4FFE-A1C8-A9D07129A877}"/>
              </a:ext>
            </a:extLst>
          </p:cNvPr>
          <p:cNvGrpSpPr/>
          <p:nvPr/>
        </p:nvGrpSpPr>
        <p:grpSpPr>
          <a:xfrm>
            <a:off x="6314536" y="1718564"/>
            <a:ext cx="5375559" cy="2153057"/>
            <a:chOff x="6314536" y="1718564"/>
            <a:chExt cx="5375559" cy="2153057"/>
          </a:xfrm>
        </p:grpSpPr>
        <p:sp>
          <p:nvSpPr>
            <p:cNvPr id="5" name="Content Placeholder 2">
              <a:extLst>
                <a:ext uri="{FF2B5EF4-FFF2-40B4-BE49-F238E27FC236}">
                  <a16:creationId xmlns:a16="http://schemas.microsoft.com/office/drawing/2014/main" id="{12DF75BC-CAE5-49C3-82AD-F16A16F160FF}"/>
                </a:ext>
              </a:extLst>
            </p:cNvPr>
            <p:cNvSpPr txBox="1">
              <a:spLocks/>
            </p:cNvSpPr>
            <p:nvPr/>
          </p:nvSpPr>
          <p:spPr>
            <a:xfrm>
              <a:off x="6915374" y="1718564"/>
              <a:ext cx="4774721" cy="20048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D9D40"/>
                </a:buClr>
                <a:buFont typeface="Arial"/>
                <a:buChar char="•"/>
                <a:defRPr sz="2800" b="0" i="0" kern="1200">
                  <a:solidFill>
                    <a:srgbClr val="007BB4"/>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6D9D40"/>
                </a:buClr>
                <a:buFont typeface="Arial"/>
                <a:buChar char="•"/>
                <a:defRPr sz="2400" b="0" i="0" kern="1200">
                  <a:solidFill>
                    <a:srgbClr val="007BB4"/>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6D9D40"/>
                </a:buClr>
                <a:buFont typeface="Arial"/>
                <a:buChar char="•"/>
                <a:defRPr sz="2000" b="0" i="0" kern="1200">
                  <a:solidFill>
                    <a:srgbClr val="007BB4"/>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6D9D40"/>
                </a:buClr>
                <a:buFont typeface="Arial"/>
                <a:buChar char="•"/>
                <a:defRPr sz="1800" b="0" i="0" kern="1200">
                  <a:solidFill>
                    <a:srgbClr val="007BB4"/>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6D9D40"/>
                </a:buClr>
                <a:buFont typeface="Arial"/>
                <a:buChar char="•"/>
                <a:defRPr sz="1800" b="0" i="0" kern="1200">
                  <a:solidFill>
                    <a:srgbClr val="007BB4"/>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atin typeface="Arial"/>
                  <a:cs typeface="Arial"/>
                </a:rPr>
                <a:t>Should programs be listed in multiple areas (I.e. nursing)</a:t>
              </a:r>
              <a:endParaRPr lang="en-US"/>
            </a:p>
            <a:p>
              <a:pPr marL="0" indent="0">
                <a:buNone/>
              </a:pPr>
              <a:endParaRPr lang="en-US">
                <a:latin typeface="Arial"/>
                <a:cs typeface="Arial"/>
              </a:endParaRPr>
            </a:p>
            <a:p>
              <a:pPr marL="0" indent="0">
                <a:buNone/>
              </a:pPr>
              <a:endParaRPr lang="en-US">
                <a:latin typeface="Arial"/>
                <a:cs typeface="Arial"/>
              </a:endParaRPr>
            </a:p>
            <a:p>
              <a:endParaRPr lang="en-US">
                <a:latin typeface="Arial"/>
                <a:cs typeface="Arial"/>
              </a:endParaRPr>
            </a:p>
            <a:p>
              <a:pPr marL="0" indent="0">
                <a:buNone/>
              </a:pPr>
              <a:endParaRPr lang="en-US">
                <a:cs typeface="Arial"/>
              </a:endParaRPr>
            </a:p>
            <a:p>
              <a:pPr marL="0" indent="0">
                <a:buNone/>
              </a:pPr>
              <a:endParaRPr lang="en-US">
                <a:cs typeface="Arial"/>
              </a:endParaRPr>
            </a:p>
            <a:p>
              <a:endParaRPr lang="en-US"/>
            </a:p>
          </p:txBody>
        </p:sp>
        <p:pic>
          <p:nvPicPr>
            <p:cNvPr id="14" name="Picture 14" descr="Shape&#10;&#10;Description automatically generated">
              <a:extLst>
                <a:ext uri="{FF2B5EF4-FFF2-40B4-BE49-F238E27FC236}">
                  <a16:creationId xmlns:a16="http://schemas.microsoft.com/office/drawing/2014/main" id="{35AB57E4-37C0-4940-932F-9627C86DB70F}"/>
                </a:ext>
              </a:extLst>
            </p:cNvPr>
            <p:cNvPicPr>
              <a:picLocks noChangeAspect="1"/>
            </p:cNvPicPr>
            <p:nvPr/>
          </p:nvPicPr>
          <p:blipFill>
            <a:blip r:embed="rId3"/>
            <a:stretch>
              <a:fillRect/>
            </a:stretch>
          </p:blipFill>
          <p:spPr>
            <a:xfrm>
              <a:off x="8226174" y="2650974"/>
              <a:ext cx="1366913" cy="1220647"/>
            </a:xfrm>
            <a:prstGeom prst="rect">
              <a:avLst/>
            </a:prstGeom>
          </p:spPr>
        </p:pic>
        <p:pic>
          <p:nvPicPr>
            <p:cNvPr id="9" name="Graphic 9" descr="Question Mark">
              <a:extLst>
                <a:ext uri="{FF2B5EF4-FFF2-40B4-BE49-F238E27FC236}">
                  <a16:creationId xmlns:a16="http://schemas.microsoft.com/office/drawing/2014/main" id="{08CB156D-7A5F-4667-AD26-C85D65D696A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14536" y="1720970"/>
              <a:ext cx="598099" cy="612476"/>
            </a:xfrm>
            <a:prstGeom prst="rect">
              <a:avLst/>
            </a:prstGeom>
          </p:spPr>
        </p:pic>
      </p:grpSp>
      <p:grpSp>
        <p:nvGrpSpPr>
          <p:cNvPr id="11" name="Group 10">
            <a:extLst>
              <a:ext uri="{FF2B5EF4-FFF2-40B4-BE49-F238E27FC236}">
                <a16:creationId xmlns:a16="http://schemas.microsoft.com/office/drawing/2014/main" id="{A8D0F861-9E4B-4C6C-B1C7-374E0682A1A0}"/>
              </a:ext>
            </a:extLst>
          </p:cNvPr>
          <p:cNvGrpSpPr/>
          <p:nvPr/>
        </p:nvGrpSpPr>
        <p:grpSpPr>
          <a:xfrm>
            <a:off x="6314535" y="4177162"/>
            <a:ext cx="5206582" cy="1856976"/>
            <a:chOff x="6314535" y="4177162"/>
            <a:chExt cx="5206582" cy="1856976"/>
          </a:xfrm>
        </p:grpSpPr>
        <p:pic>
          <p:nvPicPr>
            <p:cNvPr id="13" name="Graphic 13" descr="Agriculture">
              <a:extLst>
                <a:ext uri="{FF2B5EF4-FFF2-40B4-BE49-F238E27FC236}">
                  <a16:creationId xmlns:a16="http://schemas.microsoft.com/office/drawing/2014/main" id="{E17DC484-925D-4215-A531-3A76539C6AD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466048" y="4994477"/>
              <a:ext cx="1050099" cy="1039661"/>
            </a:xfrm>
            <a:prstGeom prst="rect">
              <a:avLst/>
            </a:prstGeom>
          </p:spPr>
        </p:pic>
        <p:sp>
          <p:nvSpPr>
            <p:cNvPr id="6" name="TextBox 5">
              <a:extLst>
                <a:ext uri="{FF2B5EF4-FFF2-40B4-BE49-F238E27FC236}">
                  <a16:creationId xmlns:a16="http://schemas.microsoft.com/office/drawing/2014/main" id="{B3AB32DA-DF1D-42EC-AF00-CEC3AB0CBA4F}"/>
                </a:ext>
              </a:extLst>
            </p:cNvPr>
            <p:cNvSpPr txBox="1"/>
            <p:nvPr/>
          </p:nvSpPr>
          <p:spPr>
            <a:xfrm>
              <a:off x="6908861" y="4177162"/>
              <a:ext cx="46122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7BB4"/>
                  </a:solidFill>
                </a:rPr>
                <a:t>How can we support students in their interest development?</a:t>
              </a:r>
              <a:endParaRPr lang="en-US">
                <a:cs typeface="Arial" panose="020B0604020202020204"/>
              </a:endParaRPr>
            </a:p>
          </p:txBody>
        </p:sp>
        <p:pic>
          <p:nvPicPr>
            <p:cNvPr id="15" name="Graphic 9" descr="Question Mark">
              <a:extLst>
                <a:ext uri="{FF2B5EF4-FFF2-40B4-BE49-F238E27FC236}">
                  <a16:creationId xmlns:a16="http://schemas.microsoft.com/office/drawing/2014/main" id="{D107DFF4-2535-401F-AA07-8B388B1E3A3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14535" y="4567687"/>
              <a:ext cx="598099" cy="612476"/>
            </a:xfrm>
            <a:prstGeom prst="rect">
              <a:avLst/>
            </a:prstGeom>
          </p:spPr>
        </p:pic>
      </p:grpSp>
    </p:spTree>
    <p:extLst>
      <p:ext uri="{BB962C8B-B14F-4D97-AF65-F5344CB8AC3E}">
        <p14:creationId xmlns:p14="http://schemas.microsoft.com/office/powerpoint/2010/main" val="39506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CAB8A-B92F-4F38-B589-3A58C76860F4}"/>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kern="1200">
                <a:latin typeface="+mj-lt"/>
                <a:ea typeface="+mj-ea"/>
                <a:cs typeface="+mj-cs"/>
              </a:rPr>
              <a:t>CCC Programs by Holland Code - </a:t>
            </a:r>
          </a:p>
        </p:txBody>
      </p:sp>
      <p:graphicFrame>
        <p:nvGraphicFramePr>
          <p:cNvPr id="5" name="Content Placeholder 3">
            <a:extLst>
              <a:ext uri="{FF2B5EF4-FFF2-40B4-BE49-F238E27FC236}">
                <a16:creationId xmlns:a16="http://schemas.microsoft.com/office/drawing/2014/main" id="{25DA61CA-5066-43C9-AB82-683CC0547F4F}"/>
              </a:ext>
            </a:extLst>
          </p:cNvPr>
          <p:cNvGraphicFramePr>
            <a:graphicFrameLocks/>
          </p:cNvGraphicFramePr>
          <p:nvPr>
            <p:extLst>
              <p:ext uri="{D42A27DB-BD31-4B8C-83A1-F6EECF244321}">
                <p14:modId xmlns:p14="http://schemas.microsoft.com/office/powerpoint/2010/main" val="2338153183"/>
              </p:ext>
            </p:extLst>
          </p:nvPr>
        </p:nvGraphicFramePr>
        <p:xfrm>
          <a:off x="190500" y="1496785"/>
          <a:ext cx="11827482" cy="4937571"/>
        </p:xfrm>
        <a:graphic>
          <a:graphicData uri="http://schemas.openxmlformats.org/drawingml/2006/table">
            <a:tbl>
              <a:tblPr firstRow="1" lastRow="1" bandRow="1">
                <a:tableStyleId>{93296810-A885-4BE3-A3E7-6D5BEEA58F35}</a:tableStyleId>
              </a:tblPr>
              <a:tblGrid>
                <a:gridCol w="1828725">
                  <a:extLst>
                    <a:ext uri="{9D8B030D-6E8A-4147-A177-3AD203B41FA5}">
                      <a16:colId xmlns:a16="http://schemas.microsoft.com/office/drawing/2014/main" val="1273508573"/>
                    </a:ext>
                  </a:extLst>
                </a:gridCol>
                <a:gridCol w="2576963">
                  <a:extLst>
                    <a:ext uri="{9D8B030D-6E8A-4147-A177-3AD203B41FA5}">
                      <a16:colId xmlns:a16="http://schemas.microsoft.com/office/drawing/2014/main" val="805657752"/>
                    </a:ext>
                  </a:extLst>
                </a:gridCol>
                <a:gridCol w="1828725">
                  <a:extLst>
                    <a:ext uri="{9D8B030D-6E8A-4147-A177-3AD203B41FA5}">
                      <a16:colId xmlns:a16="http://schemas.microsoft.com/office/drawing/2014/main" val="3504209202"/>
                    </a:ext>
                  </a:extLst>
                </a:gridCol>
                <a:gridCol w="1436792">
                  <a:extLst>
                    <a:ext uri="{9D8B030D-6E8A-4147-A177-3AD203B41FA5}">
                      <a16:colId xmlns:a16="http://schemas.microsoft.com/office/drawing/2014/main" val="1676147014"/>
                    </a:ext>
                  </a:extLst>
                </a:gridCol>
                <a:gridCol w="1579314">
                  <a:extLst>
                    <a:ext uri="{9D8B030D-6E8A-4147-A177-3AD203B41FA5}">
                      <a16:colId xmlns:a16="http://schemas.microsoft.com/office/drawing/2014/main" val="3305166062"/>
                    </a:ext>
                  </a:extLst>
                </a:gridCol>
                <a:gridCol w="2576963">
                  <a:extLst>
                    <a:ext uri="{9D8B030D-6E8A-4147-A177-3AD203B41FA5}">
                      <a16:colId xmlns:a16="http://schemas.microsoft.com/office/drawing/2014/main" val="2661932200"/>
                    </a:ext>
                  </a:extLst>
                </a:gridCol>
              </a:tblGrid>
              <a:tr h="2440039">
                <a:tc gridSpan="2">
                  <a:txBody>
                    <a:bodyPr/>
                    <a:lstStyle/>
                    <a:p>
                      <a:r>
                        <a:rPr lang="en-US" sz="1600" i="1" u="sng">
                          <a:solidFill>
                            <a:schemeClr val="tx1"/>
                          </a:solidFill>
                        </a:rPr>
                        <a:t>Health and Wellness</a:t>
                      </a:r>
                    </a:p>
                    <a:p>
                      <a:pPr marL="285750" indent="-285750">
                        <a:buFont typeface="Arial" panose="020B0604020202020204" pitchFamily="34" charset="0"/>
                        <a:buChar char="•"/>
                      </a:pPr>
                      <a:r>
                        <a:rPr lang="en-US" sz="1200">
                          <a:solidFill>
                            <a:schemeClr val="tx1"/>
                          </a:solidFill>
                        </a:rPr>
                        <a:t>Allied Health </a:t>
                      </a:r>
                      <a:r>
                        <a:rPr lang="en-US" sz="1200" b="0" i="0" u="none" strike="noStrike" noProof="0">
                          <a:solidFill>
                            <a:schemeClr val="tx1"/>
                          </a:solidFill>
                          <a:latin typeface="Arial"/>
                        </a:rPr>
                        <a:t>(Certified Nurse Assistant, Clinical Medical Assistant, Pre-Allied Health, Registered Nursing)</a:t>
                      </a:r>
                      <a:endParaRPr lang="en-US" sz="1200" baseline="0">
                        <a:solidFill>
                          <a:schemeClr val="tx1"/>
                        </a:solidFill>
                      </a:endParaRPr>
                    </a:p>
                    <a:p>
                      <a:pPr marL="285750" indent="-285750">
                        <a:buFont typeface="Arial" panose="020B0604020202020204" pitchFamily="34" charset="0"/>
                        <a:buChar char="•"/>
                      </a:pPr>
                      <a:r>
                        <a:rPr lang="en-US" sz="1200" baseline="0">
                          <a:solidFill>
                            <a:schemeClr val="tx1"/>
                          </a:solidFill>
                        </a:rPr>
                        <a:t>Biotechnology</a:t>
                      </a:r>
                    </a:p>
                    <a:p>
                      <a:pPr marL="285750" indent="-285750">
                        <a:buFont typeface="Arial" panose="020B0604020202020204" pitchFamily="34" charset="0"/>
                        <a:buChar char="•"/>
                      </a:pPr>
                      <a:r>
                        <a:rPr lang="en-US" sz="1200" baseline="0">
                          <a:solidFill>
                            <a:schemeClr val="tx1"/>
                          </a:solidFill>
                        </a:rPr>
                        <a:t>Emergency Medical Services</a:t>
                      </a:r>
                    </a:p>
                    <a:p>
                      <a:pPr marL="285750" indent="-285750">
                        <a:buFont typeface="Arial" panose="020B0604020202020204" pitchFamily="34" charset="0"/>
                        <a:buChar char="•"/>
                      </a:pPr>
                      <a:r>
                        <a:rPr lang="en-US" sz="1200" baseline="0">
                          <a:solidFill>
                            <a:schemeClr val="tx1"/>
                          </a:solidFill>
                        </a:rPr>
                        <a:t>Health Education and Sciences </a:t>
                      </a:r>
                      <a:r>
                        <a:rPr lang="en-US" sz="1200" b="0" i="0" u="none" strike="noStrike" baseline="0" noProof="0">
                          <a:solidFill>
                            <a:schemeClr val="tx1"/>
                          </a:solidFill>
                          <a:latin typeface="Arial"/>
                        </a:rPr>
                        <a:t>(HED, Kinesiology, Public Health)</a:t>
                      </a:r>
                    </a:p>
                    <a:p>
                      <a:pPr marL="285750" indent="-285750">
                        <a:buFont typeface="Arial" panose="020B0604020202020204" pitchFamily="34" charset="0"/>
                        <a:buChar char="•"/>
                      </a:pPr>
                      <a:r>
                        <a:rPr lang="en-US" sz="1200" baseline="0">
                          <a:solidFill>
                            <a:schemeClr val="tx1"/>
                          </a:solidFill>
                        </a:rPr>
                        <a:t>Health and Human Services</a:t>
                      </a:r>
                    </a:p>
                    <a:p>
                      <a:pPr marL="285750" indent="-285750">
                        <a:buFont typeface="Arial" panose="020B0604020202020204" pitchFamily="34" charset="0"/>
                        <a:buChar char="•"/>
                      </a:pPr>
                      <a:r>
                        <a:rPr lang="en-US" sz="1200" baseline="0">
                          <a:solidFill>
                            <a:schemeClr val="tx1"/>
                          </a:solidFill>
                        </a:rPr>
                        <a:t>Nursing</a:t>
                      </a:r>
                      <a:endParaRPr lang="en-US" sz="1200">
                        <a:solidFill>
                          <a:schemeClr val="tx1"/>
                        </a:solidFill>
                      </a:endParaRPr>
                    </a:p>
                    <a:p>
                      <a:endParaRPr lang="en-US" sz="1200">
                        <a:solidFill>
                          <a:schemeClr val="tx1"/>
                        </a:solidFill>
                      </a:endParaRPr>
                    </a:p>
                  </a:txBody>
                  <a:tcPr marL="59133" marR="59133" marT="29566" marB="29566"/>
                </a:tc>
                <a:tc hMerge="1">
                  <a:txBody>
                    <a:bodyPr/>
                    <a:lstStyle/>
                    <a:p>
                      <a:endParaRPr lang="en-US"/>
                    </a:p>
                  </a:txBody>
                  <a:tcPr/>
                </a:tc>
                <a:tc>
                  <a:txBody>
                    <a:bodyPr/>
                    <a:lstStyle/>
                    <a:p>
                      <a:r>
                        <a:rPr lang="en-US" sz="1600" i="1" u="sng">
                          <a:solidFill>
                            <a:schemeClr val="tx1"/>
                          </a:solidFill>
                        </a:rPr>
                        <a:t>STEM</a:t>
                      </a:r>
                    </a:p>
                    <a:p>
                      <a:pPr marL="285750" indent="-285750">
                        <a:buFont typeface="Arial" panose="020B0604020202020204" pitchFamily="34" charset="0"/>
                        <a:buChar char="•"/>
                      </a:pPr>
                      <a:r>
                        <a:rPr lang="en-US" sz="1200">
                          <a:solidFill>
                            <a:schemeClr val="tx1"/>
                          </a:solidFill>
                        </a:rPr>
                        <a:t>Biology</a:t>
                      </a:r>
                    </a:p>
                    <a:p>
                      <a:pPr marL="285750" indent="-285750">
                        <a:buFont typeface="Arial" panose="020B0604020202020204" pitchFamily="34" charset="0"/>
                        <a:buChar char="•"/>
                      </a:pPr>
                      <a:r>
                        <a:rPr lang="en-US" sz="1200">
                          <a:solidFill>
                            <a:schemeClr val="tx1"/>
                          </a:solidFill>
                        </a:rPr>
                        <a:t>Biotechnology</a:t>
                      </a:r>
                    </a:p>
                    <a:p>
                      <a:pPr marL="285750" indent="-285750">
                        <a:buFont typeface="Arial" panose="020B0604020202020204" pitchFamily="34" charset="0"/>
                        <a:buChar char="•"/>
                      </a:pPr>
                      <a:r>
                        <a:rPr lang="en-US" sz="1200">
                          <a:solidFill>
                            <a:schemeClr val="tx1"/>
                          </a:solidFill>
                        </a:rPr>
                        <a:t>Chemistry</a:t>
                      </a:r>
                    </a:p>
                    <a:p>
                      <a:pPr marL="285750" indent="-285750">
                        <a:buFont typeface="Arial" panose="020B0604020202020204" pitchFamily="34" charset="0"/>
                        <a:buChar char="•"/>
                      </a:pPr>
                      <a:r>
                        <a:rPr lang="en-US" sz="1200" baseline="0">
                          <a:solidFill>
                            <a:schemeClr val="tx1"/>
                          </a:solidFill>
                        </a:rPr>
                        <a:t>Computer Science</a:t>
                      </a:r>
                    </a:p>
                  </a:txBody>
                  <a:tcPr marL="59133" marR="59133" marT="29566" marB="29566">
                    <a:solidFill>
                      <a:srgbClr val="FFFF00"/>
                    </a:solidFill>
                  </a:tcPr>
                </a:tc>
                <a:tc>
                  <a:txBody>
                    <a:bodyPr/>
                    <a:lstStyle/>
                    <a:p>
                      <a:pPr marL="285750" indent="-285750">
                        <a:buFont typeface="Arial" panose="020B0604020202020204" pitchFamily="34" charset="0"/>
                        <a:buChar char="•"/>
                      </a:pPr>
                      <a:endParaRPr lang="en-US" sz="1200">
                        <a:solidFill>
                          <a:schemeClr val="tx1"/>
                        </a:solidFill>
                      </a:endParaRPr>
                    </a:p>
                    <a:p>
                      <a:pPr marL="285750" indent="-285750">
                        <a:buFont typeface="Arial" panose="020B0604020202020204" pitchFamily="34" charset="0"/>
                        <a:buChar char="•"/>
                      </a:pPr>
                      <a:r>
                        <a:rPr lang="en-US" sz="1200" baseline="0">
                          <a:solidFill>
                            <a:schemeClr val="tx1"/>
                          </a:solidFill>
                        </a:rPr>
                        <a:t>Engineering</a:t>
                      </a:r>
                    </a:p>
                    <a:p>
                      <a:pPr marL="285750" indent="-285750">
                        <a:buFont typeface="Arial" panose="020B0604020202020204" pitchFamily="34" charset="0"/>
                        <a:buChar char="•"/>
                      </a:pPr>
                      <a:r>
                        <a:rPr lang="en-US" sz="1200">
                          <a:solidFill>
                            <a:schemeClr val="tx1"/>
                          </a:solidFill>
                        </a:rPr>
                        <a:t>Mathematics</a:t>
                      </a:r>
                    </a:p>
                    <a:p>
                      <a:pPr marL="285750" indent="-285750">
                        <a:buFont typeface="Arial" panose="020B0604020202020204" pitchFamily="34" charset="0"/>
                        <a:buChar char="•"/>
                      </a:pPr>
                      <a:r>
                        <a:rPr lang="en-US" sz="1200">
                          <a:solidFill>
                            <a:schemeClr val="tx1"/>
                          </a:solidFill>
                        </a:rPr>
                        <a:t>LA: Math and Science</a:t>
                      </a:r>
                    </a:p>
                    <a:p>
                      <a:pPr marL="285750" indent="-285750">
                        <a:buFont typeface="Arial" panose="020B0604020202020204" pitchFamily="34" charset="0"/>
                        <a:buChar char="•"/>
                      </a:pPr>
                      <a:r>
                        <a:rPr lang="en-US" sz="1200">
                          <a:solidFill>
                            <a:schemeClr val="tx1"/>
                          </a:solidFill>
                        </a:rPr>
                        <a:t>Physics</a:t>
                      </a:r>
                    </a:p>
                  </a:txBody>
                  <a:tcPr marL="59133" marR="59133" marT="29566" marB="29566">
                    <a:solidFill>
                      <a:srgbClr val="FFFF00"/>
                    </a:solidFill>
                  </a:tcPr>
                </a:tc>
                <a:tc>
                  <a:txBody>
                    <a:bodyPr/>
                    <a:lstStyle/>
                    <a:p>
                      <a:r>
                        <a:rPr lang="en-US" sz="1600" i="1" u="sng">
                          <a:solidFill>
                            <a:srgbClr val="FFFFFF"/>
                          </a:solidFill>
                        </a:rPr>
                        <a:t>Visual, Performing, and Culinary Arts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rPr>
                        <a:t>Art: (painting, drawing, visual &amp; performing)</a:t>
                      </a:r>
                    </a:p>
                    <a:p>
                      <a:pPr marL="285750" indent="-285750">
                        <a:buFont typeface="Arial" panose="020B0604020202020204" pitchFamily="34" charset="0"/>
                        <a:buChar char="•"/>
                      </a:pPr>
                      <a:r>
                        <a:rPr lang="en-US" sz="1200">
                          <a:solidFill>
                            <a:srgbClr val="FFFFFF"/>
                          </a:solidFill>
                        </a:rPr>
                        <a:t>Culinary Arts</a:t>
                      </a:r>
                    </a:p>
                    <a:p>
                      <a:pPr marL="285750" indent="-285750">
                        <a:buFont typeface="Arial" panose="020B0604020202020204" pitchFamily="34" charset="0"/>
                        <a:buChar char="•"/>
                      </a:pPr>
                      <a:r>
                        <a:rPr lang="en-US" sz="1200">
                          <a:solidFill>
                            <a:srgbClr val="FFFFFF"/>
                          </a:solidFill>
                        </a:rPr>
                        <a:t>Drama</a:t>
                      </a:r>
                      <a:r>
                        <a:rPr lang="en-US" sz="1200" baseline="0">
                          <a:solidFill>
                            <a:srgbClr val="FFFFFF"/>
                          </a:solidFill>
                        </a:rPr>
                        <a:t> – performance</a:t>
                      </a:r>
                    </a:p>
                  </a:txBody>
                  <a:tcPr marL="59133" marR="59133" marT="29566" marB="29566">
                    <a:solidFill>
                      <a:srgbClr val="9623AD"/>
                    </a:solidFill>
                  </a:tcPr>
                </a:tc>
                <a:tc>
                  <a:txBody>
                    <a:bodyPr/>
                    <a:lstStyle/>
                    <a:p>
                      <a:pPr marL="0" indent="0">
                        <a:buFont typeface="Arial" panose="020B0604020202020204" pitchFamily="34" charset="0"/>
                        <a:buNone/>
                      </a:pPr>
                      <a:endParaRPr lang="en-US" sz="1200" baseline="0">
                        <a:solidFill>
                          <a:srgbClr val="FFFFFF"/>
                        </a:solidFill>
                      </a:endParaRPr>
                    </a:p>
                    <a:p>
                      <a:pPr marL="285750" indent="-285750">
                        <a:buFont typeface="Arial" panose="020B0604020202020204" pitchFamily="34" charset="0"/>
                        <a:buChar char="•"/>
                      </a:pPr>
                      <a:r>
                        <a:rPr lang="en-US" sz="1200" baseline="0">
                          <a:solidFill>
                            <a:srgbClr val="FFFFFF"/>
                          </a:solidFill>
                        </a:rPr>
                        <a:t>Music</a:t>
                      </a:r>
                    </a:p>
                    <a:p>
                      <a:pPr marL="285750" lvl="0" indent="-285750">
                        <a:buFont typeface="Arial" panose="020B0604020202020204" pitchFamily="34" charset="0"/>
                        <a:buChar char="•"/>
                      </a:pPr>
                      <a:r>
                        <a:rPr lang="en-US" sz="1200" baseline="0">
                          <a:solidFill>
                            <a:srgbClr val="FFFFFF"/>
                          </a:solidFill>
                        </a:rPr>
                        <a:t>LA: Arts and Humanities</a:t>
                      </a:r>
                    </a:p>
                  </a:txBody>
                  <a:tcPr marL="59133" marR="59133" marT="29566" marB="29566">
                    <a:solidFill>
                      <a:srgbClr val="9623AD"/>
                    </a:solidFill>
                  </a:tcPr>
                </a:tc>
                <a:extLst>
                  <a:ext uri="{0D108BD9-81ED-4DB2-BD59-A6C34878D82A}">
                    <a16:rowId xmlns:a16="http://schemas.microsoft.com/office/drawing/2014/main" val="3812461741"/>
                  </a:ext>
                </a:extLst>
              </a:tr>
              <a:tr h="2234809">
                <a:tc>
                  <a:txBody>
                    <a:bodyPr/>
                    <a:lstStyle/>
                    <a:p>
                      <a:r>
                        <a:rPr lang="en-US" sz="1600" i="1" u="sng">
                          <a:solidFill>
                            <a:schemeClr val="tx1"/>
                          </a:solidFill>
                        </a:rPr>
                        <a:t>People, Culture, and Social Sciences</a:t>
                      </a:r>
                    </a:p>
                    <a:p>
                      <a:pPr marL="285750" indent="-285750">
                        <a:buFont typeface="Arial" panose="020B0604020202020204" pitchFamily="34" charset="0"/>
                        <a:buChar char="•"/>
                      </a:pPr>
                      <a:r>
                        <a:rPr lang="en-US" sz="1200">
                          <a:solidFill>
                            <a:schemeClr val="tx1"/>
                          </a:solidFill>
                        </a:rPr>
                        <a:t>Admin</a:t>
                      </a:r>
                      <a:r>
                        <a:rPr lang="en-US" sz="1200" baseline="0">
                          <a:solidFill>
                            <a:schemeClr val="tx1"/>
                          </a:solidFill>
                        </a:rPr>
                        <a:t> of Justice</a:t>
                      </a:r>
                    </a:p>
                    <a:p>
                      <a:pPr marL="285750" indent="-285750">
                        <a:buFont typeface="Arial" panose="020B0604020202020204" pitchFamily="34" charset="0"/>
                        <a:buChar char="•"/>
                      </a:pPr>
                      <a:r>
                        <a:rPr lang="en-US" sz="1200" baseline="0">
                          <a:solidFill>
                            <a:schemeClr val="tx1"/>
                          </a:solidFill>
                        </a:rPr>
                        <a:t>African American Studies</a:t>
                      </a:r>
                    </a:p>
                    <a:p>
                      <a:pPr marL="285750" lvl="0" indent="-285750">
                        <a:buFont typeface="Arial" panose="020B0604020202020204" pitchFamily="34" charset="0"/>
                        <a:buChar char="•"/>
                      </a:pPr>
                      <a:r>
                        <a:rPr lang="en-US" sz="1200" baseline="0">
                          <a:solidFill>
                            <a:schemeClr val="tx1"/>
                          </a:solidFill>
                        </a:rPr>
                        <a:t>Anthropology</a:t>
                      </a:r>
                    </a:p>
                    <a:p>
                      <a:pPr marL="285750" indent="-285750">
                        <a:buFont typeface="Arial" panose="020B0604020202020204" pitchFamily="34" charset="0"/>
                        <a:buChar char="•"/>
                      </a:pPr>
                      <a:r>
                        <a:rPr lang="en-US" sz="1200" baseline="0">
                          <a:solidFill>
                            <a:schemeClr val="tx1"/>
                          </a:solidFill>
                        </a:rPr>
                        <a:t>Early Childhood Education</a:t>
                      </a:r>
                    </a:p>
                    <a:p>
                      <a:pPr marL="285750" lvl="0" indent="-285750">
                        <a:buFont typeface="Arial" panose="020B0604020202020204" pitchFamily="34" charset="0"/>
                        <a:buChar char="•"/>
                      </a:pPr>
                      <a:r>
                        <a:rPr lang="en-US" sz="1200" baseline="0">
                          <a:solidFill>
                            <a:schemeClr val="tx1"/>
                          </a:solidFill>
                        </a:rPr>
                        <a:t>Earth Science</a:t>
                      </a:r>
                    </a:p>
                    <a:p>
                      <a:pPr marL="285750" lvl="0" indent="-285750">
                        <a:buFont typeface="Arial" panose="020B0604020202020204" pitchFamily="34" charset="0"/>
                        <a:buChar char="•"/>
                      </a:pPr>
                      <a:r>
                        <a:rPr lang="en-US" sz="1200" baseline="0">
                          <a:solidFill>
                            <a:schemeClr val="tx1"/>
                          </a:solidFill>
                        </a:rPr>
                        <a:t>Geography</a:t>
                      </a:r>
                    </a:p>
                  </a:txBody>
                  <a:tcPr marL="59133" marR="59133" marT="29566" marB="29566">
                    <a:solidFill>
                      <a:srgbClr val="00B0F0"/>
                    </a:solidFill>
                  </a:tcPr>
                </a:tc>
                <a:tc>
                  <a:txBody>
                    <a:bodyPr/>
                    <a:lstStyle/>
                    <a:p>
                      <a:pPr marL="285750" indent="-285750">
                        <a:buFont typeface="Arial" panose="020B0604020202020204" pitchFamily="34" charset="0"/>
                        <a:buChar char="•"/>
                      </a:pPr>
                      <a:endParaRPr lang="en-US" sz="1200">
                        <a:solidFill>
                          <a:schemeClr val="tx1"/>
                        </a:solidFill>
                      </a:endParaRPr>
                    </a:p>
                    <a:p>
                      <a:pPr marL="285750" indent="-285750">
                        <a:buFont typeface="Arial" panose="020B0604020202020204" pitchFamily="34" charset="0"/>
                        <a:buChar char="•"/>
                      </a:pPr>
                      <a:r>
                        <a:rPr lang="en-US" sz="1200" baseline="0">
                          <a:solidFill>
                            <a:schemeClr val="tx1"/>
                          </a:solidFill>
                        </a:rPr>
                        <a:t>History</a:t>
                      </a:r>
                    </a:p>
                    <a:p>
                      <a:pPr marL="285750" lvl="0" indent="-285750">
                        <a:buFont typeface="Arial" panose="020B0604020202020204" pitchFamily="34" charset="0"/>
                        <a:buChar char="•"/>
                      </a:pPr>
                      <a:r>
                        <a:rPr lang="en-US" sz="1200" baseline="0">
                          <a:solidFill>
                            <a:schemeClr val="tx1"/>
                          </a:solidFill>
                        </a:rPr>
                        <a:t>Humanities</a:t>
                      </a:r>
                    </a:p>
                    <a:p>
                      <a:pPr marL="285750" indent="-285750">
                        <a:buFont typeface="Arial" panose="020B0604020202020204" pitchFamily="34" charset="0"/>
                        <a:buChar char="•"/>
                      </a:pPr>
                      <a:r>
                        <a:rPr lang="en-US" sz="1200" baseline="0">
                          <a:solidFill>
                            <a:schemeClr val="tx1"/>
                          </a:solidFill>
                        </a:rPr>
                        <a:t>La Raza Studies</a:t>
                      </a:r>
                    </a:p>
                    <a:p>
                      <a:pPr marL="285750" lvl="0" indent="-285750">
                        <a:buFont typeface="Arial" panose="020B0604020202020204" pitchFamily="34" charset="0"/>
                        <a:buChar char="•"/>
                      </a:pPr>
                      <a:r>
                        <a:rPr lang="en-US" sz="1200" baseline="0">
                          <a:solidFill>
                            <a:schemeClr val="tx1"/>
                          </a:solidFill>
                        </a:rPr>
                        <a:t>Philosophy</a:t>
                      </a:r>
                    </a:p>
                    <a:p>
                      <a:pPr marL="285750" lvl="0" indent="-285750">
                        <a:buFont typeface="Arial" panose="020B0604020202020204" pitchFamily="34" charset="0"/>
                        <a:buChar char="•"/>
                      </a:pPr>
                      <a:r>
                        <a:rPr lang="en-US" sz="1200" baseline="0">
                          <a:solidFill>
                            <a:schemeClr val="tx1"/>
                          </a:solidFill>
                        </a:rPr>
                        <a:t>Political Science</a:t>
                      </a:r>
                    </a:p>
                    <a:p>
                      <a:pPr marL="285750" indent="-285750">
                        <a:buFont typeface="Arial" panose="020B0604020202020204" pitchFamily="34" charset="0"/>
                        <a:buChar char="•"/>
                      </a:pPr>
                      <a:r>
                        <a:rPr lang="en-US" sz="1200" baseline="0">
                          <a:solidFill>
                            <a:schemeClr val="tx1"/>
                          </a:solidFill>
                        </a:rPr>
                        <a:t>Psychology</a:t>
                      </a:r>
                    </a:p>
                    <a:p>
                      <a:pPr marL="285750" indent="-285750">
                        <a:buFont typeface="Arial" panose="020B0604020202020204" pitchFamily="34" charset="0"/>
                        <a:buChar char="•"/>
                      </a:pPr>
                      <a:r>
                        <a:rPr lang="en-US" sz="1200" baseline="0">
                          <a:solidFill>
                            <a:schemeClr val="tx1"/>
                          </a:solidFill>
                        </a:rPr>
                        <a:t>Sociology</a:t>
                      </a:r>
                    </a:p>
                    <a:p>
                      <a:pPr marL="285750" indent="-285750">
                        <a:buFont typeface="Arial" panose="020B0604020202020204" pitchFamily="34" charset="0"/>
                        <a:buChar char="•"/>
                      </a:pPr>
                      <a:r>
                        <a:rPr lang="en-US" sz="1200" baseline="0">
                          <a:solidFill>
                            <a:schemeClr val="tx1"/>
                          </a:solidFill>
                        </a:rPr>
                        <a:t>LA: Arts and Humanities</a:t>
                      </a:r>
                    </a:p>
                  </a:txBody>
                  <a:tcPr marL="59133" marR="59133" marT="29566" marB="29566">
                    <a:solidFill>
                      <a:srgbClr val="00B0F0"/>
                    </a:solidFill>
                  </a:tcPr>
                </a:tc>
                <a:tc gridSpan="2">
                  <a:txBody>
                    <a:bodyPr/>
                    <a:lstStyle/>
                    <a:p>
                      <a:r>
                        <a:rPr lang="en-US" sz="1600" i="1" u="sng">
                          <a:solidFill>
                            <a:srgbClr val="FBFBFB"/>
                          </a:solidFill>
                        </a:rPr>
                        <a:t>Business and Communications</a:t>
                      </a:r>
                      <a:endParaRPr lang="en-US" sz="1600" i="1" u="sng" baseline="0">
                        <a:solidFill>
                          <a:srgbClr val="FBFBFB"/>
                        </a:solidFill>
                      </a:endParaRPr>
                    </a:p>
                    <a:p>
                      <a:pPr marL="285750" indent="-285750">
                        <a:buFont typeface="Arial" panose="020B0604020202020204" pitchFamily="34" charset="0"/>
                        <a:buChar char="•"/>
                      </a:pPr>
                      <a:r>
                        <a:rPr lang="en-US" sz="1200" baseline="0">
                          <a:solidFill>
                            <a:srgbClr val="FBFBFB"/>
                          </a:solidFill>
                        </a:rPr>
                        <a:t>Accounting</a:t>
                      </a:r>
                    </a:p>
                    <a:p>
                      <a:pPr marL="285750" lvl="0" indent="-285750">
                        <a:buFont typeface="Arial" panose="020B0604020202020204" pitchFamily="34" charset="0"/>
                        <a:buChar char="•"/>
                      </a:pPr>
                      <a:r>
                        <a:rPr lang="en-US" sz="1200" baseline="0">
                          <a:solidFill>
                            <a:srgbClr val="FBFBFB"/>
                          </a:solidFill>
                        </a:rPr>
                        <a:t>Business</a:t>
                      </a:r>
                      <a:endParaRPr lang="en-US"/>
                    </a:p>
                    <a:p>
                      <a:pPr marL="285750" lvl="0" indent="-285750">
                        <a:buFont typeface="Arial" panose="020B0604020202020204" pitchFamily="34" charset="0"/>
                        <a:buChar char="•"/>
                      </a:pPr>
                      <a:r>
                        <a:rPr lang="en-US" sz="1200" baseline="0">
                          <a:solidFill>
                            <a:srgbClr val="FBFBFB"/>
                          </a:solidFill>
                        </a:rPr>
                        <a:t>Business Office Technology</a:t>
                      </a:r>
                    </a:p>
                    <a:p>
                      <a:pPr marL="285750" lvl="0" indent="-285750">
                        <a:buFont typeface="Arial" panose="020B0604020202020204" pitchFamily="34" charset="0"/>
                        <a:buChar char="•"/>
                      </a:pPr>
                      <a:r>
                        <a:rPr lang="en-US" sz="1200" baseline="0">
                          <a:solidFill>
                            <a:srgbClr val="FBFBFB"/>
                          </a:solidFill>
                        </a:rPr>
                        <a:t>Communication Studies (Communication, Journalism, Speech) </a:t>
                      </a:r>
                    </a:p>
                    <a:p>
                      <a:pPr marL="285750" indent="-285750">
                        <a:buFont typeface="Arial" panose="020B0604020202020204" pitchFamily="34" charset="0"/>
                        <a:buChar char="•"/>
                      </a:pPr>
                      <a:r>
                        <a:rPr lang="en-US" sz="1200" baseline="0">
                          <a:solidFill>
                            <a:srgbClr val="FBFBFB"/>
                          </a:solidFill>
                        </a:rPr>
                        <a:t>Economics</a:t>
                      </a:r>
                    </a:p>
                    <a:p>
                      <a:pPr marL="285750" lvl="0" indent="-285750">
                        <a:buFont typeface="Arial" panose="020B0604020202020204" pitchFamily="34" charset="0"/>
                        <a:buChar char="•"/>
                      </a:pPr>
                      <a:r>
                        <a:rPr lang="en-US" sz="1200" baseline="0">
                          <a:solidFill>
                            <a:srgbClr val="FBFBFB"/>
                          </a:solidFill>
                        </a:rPr>
                        <a:t>English</a:t>
                      </a:r>
                    </a:p>
                    <a:p>
                      <a:pPr marL="285750" lvl="0" indent="-285750">
                        <a:buFont typeface="Arial" panose="020B0604020202020204" pitchFamily="34" charset="0"/>
                        <a:buChar char="•"/>
                      </a:pPr>
                      <a:r>
                        <a:rPr lang="en-US" sz="1200" baseline="0">
                          <a:solidFill>
                            <a:srgbClr val="FBFBFB"/>
                          </a:solidFill>
                        </a:rPr>
                        <a:t>ESL</a:t>
                      </a:r>
                    </a:p>
                    <a:p>
                      <a:pPr marL="285750" lvl="0" indent="-285750">
                        <a:buFont typeface="Arial" panose="020B0604020202020204" pitchFamily="34" charset="0"/>
                        <a:buChar char="•"/>
                      </a:pPr>
                      <a:r>
                        <a:rPr lang="en-US" sz="1200" baseline="0">
                          <a:solidFill>
                            <a:srgbClr val="FBFBFB"/>
                          </a:solidFill>
                        </a:rPr>
                        <a:t>Spanish</a:t>
                      </a:r>
                    </a:p>
                    <a:p>
                      <a:pPr marL="285750" lvl="0" indent="-285750">
                        <a:buFont typeface="Arial" panose="020B0604020202020204" pitchFamily="34" charset="0"/>
                        <a:buChar char="•"/>
                      </a:pPr>
                      <a:r>
                        <a:rPr lang="en-US" sz="1200" baseline="0">
                          <a:solidFill>
                            <a:srgbClr val="FBFBFB"/>
                          </a:solidFill>
                        </a:rPr>
                        <a:t>LA: Communication in English Language</a:t>
                      </a:r>
                    </a:p>
                    <a:p>
                      <a:pPr marL="285750" indent="-285750">
                        <a:buFont typeface="Arial" panose="020B0604020202020204" pitchFamily="34" charset="0"/>
                        <a:buChar char="•"/>
                      </a:pPr>
                      <a:endParaRPr lang="en-US" sz="1200">
                        <a:solidFill>
                          <a:srgbClr val="FBFBFB"/>
                        </a:solidFill>
                      </a:endParaRPr>
                    </a:p>
                  </a:txBody>
                  <a:tcPr marL="59133" marR="59133" marT="29566" marB="29566">
                    <a:solidFill>
                      <a:schemeClr val="accent1">
                        <a:lumMod val="75000"/>
                      </a:schemeClr>
                    </a:solidFill>
                  </a:tcPr>
                </a:tc>
                <a:tc hMerge="1">
                  <a:txBody>
                    <a:bodyPr/>
                    <a:lstStyle/>
                    <a:p>
                      <a:endParaRPr lang="en-US"/>
                    </a:p>
                  </a:txBody>
                  <a:tcPr/>
                </a:tc>
                <a:tc gridSpan="2">
                  <a:txBody>
                    <a:bodyPr/>
                    <a:lstStyle/>
                    <a:p>
                      <a:r>
                        <a:rPr lang="en-US" sz="1600" i="1" u="sng">
                          <a:solidFill>
                            <a:schemeClr val="tx1"/>
                          </a:solidFill>
                        </a:rPr>
                        <a:t>Applied Technology</a:t>
                      </a:r>
                    </a:p>
                    <a:p>
                      <a:pPr marL="285750" indent="-285750">
                        <a:buFont typeface="Arial" panose="020B0604020202020204" pitchFamily="34" charset="0"/>
                        <a:buChar char="•"/>
                      </a:pPr>
                      <a:r>
                        <a:rPr lang="en-US" sz="1200">
                          <a:solidFill>
                            <a:schemeClr val="tx1"/>
                          </a:solidFill>
                        </a:rPr>
                        <a:t>Automotive</a:t>
                      </a:r>
                    </a:p>
                    <a:p>
                      <a:pPr marL="285750" lvl="0" indent="-285750">
                        <a:buFont typeface="Arial" panose="020B0604020202020204" pitchFamily="34" charset="0"/>
                        <a:buChar char="•"/>
                      </a:pPr>
                      <a:r>
                        <a:rPr lang="en-US" sz="1200">
                          <a:solidFill>
                            <a:schemeClr val="tx1"/>
                          </a:solidFill>
                        </a:rPr>
                        <a:t>Biotechnology</a:t>
                      </a:r>
                    </a:p>
                    <a:p>
                      <a:pPr marL="285750" lvl="0" indent="-285750">
                        <a:buFont typeface="Arial" panose="020B0604020202020204" pitchFamily="34" charset="0"/>
                        <a:buChar char="•"/>
                      </a:pPr>
                      <a:r>
                        <a:rPr lang="en-US" sz="1200">
                          <a:solidFill>
                            <a:schemeClr val="tx1"/>
                          </a:solidFill>
                        </a:rPr>
                        <a:t>Business Office Technology</a:t>
                      </a:r>
                      <a:endParaRPr lang="en-US"/>
                    </a:p>
                    <a:p>
                      <a:pPr marL="285750" indent="-285750">
                        <a:buFont typeface="Arial" panose="020B0604020202020204" pitchFamily="34" charset="0"/>
                        <a:buChar char="•"/>
                      </a:pPr>
                      <a:r>
                        <a:rPr lang="en-US" sz="1200">
                          <a:solidFill>
                            <a:schemeClr val="tx1"/>
                          </a:solidFill>
                        </a:rPr>
                        <a:t>Computer</a:t>
                      </a:r>
                      <a:r>
                        <a:rPr lang="en-US" sz="1200" baseline="0">
                          <a:solidFill>
                            <a:schemeClr val="tx1"/>
                          </a:solidFill>
                        </a:rPr>
                        <a:t> Information Systems</a:t>
                      </a:r>
                    </a:p>
                  </a:txBody>
                  <a:tcPr marL="59133" marR="59133" marT="29566" marB="29566">
                    <a:solidFill>
                      <a:srgbClr val="ED4D60"/>
                    </a:solidFill>
                  </a:tcPr>
                </a:tc>
                <a:tc hMerge="1">
                  <a:txBody>
                    <a:bodyPr/>
                    <a:lstStyle/>
                    <a:p>
                      <a:pPr marL="285750" indent="-285750">
                        <a:buFont typeface="Arial" panose="020B0604020202020204" pitchFamily="34" charset="0"/>
                        <a:buChar char="•"/>
                      </a:pPr>
                      <a:endParaRPr lang="en-US">
                        <a:solidFill>
                          <a:schemeClr val="tx1"/>
                        </a:solidFill>
                      </a:endParaRPr>
                    </a:p>
                  </a:txBody>
                  <a:tcPr>
                    <a:solidFill>
                      <a:srgbClr val="ED4D60"/>
                    </a:solidFill>
                  </a:tcPr>
                </a:tc>
                <a:extLst>
                  <a:ext uri="{0D108BD9-81ED-4DB2-BD59-A6C34878D82A}">
                    <a16:rowId xmlns:a16="http://schemas.microsoft.com/office/drawing/2014/main" val="1215863055"/>
                  </a:ext>
                </a:extLst>
              </a:tr>
            </a:tbl>
          </a:graphicData>
        </a:graphic>
      </p:graphicFrame>
    </p:spTree>
    <p:extLst>
      <p:ext uri="{BB962C8B-B14F-4D97-AF65-F5344CB8AC3E}">
        <p14:creationId xmlns:p14="http://schemas.microsoft.com/office/powerpoint/2010/main" val="3454117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17" y="589287"/>
            <a:ext cx="10717530" cy="615553"/>
          </a:xfrm>
          <a:prstGeom prst="rect">
            <a:avLst/>
          </a:prstGeom>
          <a:solidFill>
            <a:srgbClr val="EF9021"/>
          </a:solidFill>
        </p:spPr>
        <p:txBody>
          <a:bodyPr vert="horz" wrap="square" lIns="0" tIns="12700" rIns="0" bIns="0" rtlCol="0">
            <a:spAutoFit/>
          </a:bodyPr>
          <a:lstStyle/>
          <a:p>
            <a:pPr marL="12700">
              <a:lnSpc>
                <a:spcPts val="4675"/>
              </a:lnSpc>
              <a:spcBef>
                <a:spcPts val="100"/>
              </a:spcBef>
            </a:pPr>
            <a:r>
              <a:rPr lang="en-US">
                <a:latin typeface="Arial"/>
                <a:cs typeface="Arial"/>
              </a:rPr>
              <a:t>Survey</a:t>
            </a:r>
            <a:r>
              <a:rPr lang="en-US" spc="-10">
                <a:latin typeface="Arial"/>
                <a:cs typeface="Arial"/>
              </a:rPr>
              <a:t> Says!</a:t>
            </a:r>
            <a:endParaRPr spc="-10"/>
          </a:p>
        </p:txBody>
      </p:sp>
      <p:sp>
        <p:nvSpPr>
          <p:cNvPr id="8" name="object 8"/>
          <p:cNvSpPr txBox="1"/>
          <p:nvPr/>
        </p:nvSpPr>
        <p:spPr>
          <a:xfrm>
            <a:off x="2666238" y="4852796"/>
            <a:ext cx="2385970" cy="382156"/>
          </a:xfrm>
          <a:prstGeom prst="rect">
            <a:avLst/>
          </a:prstGeom>
        </p:spPr>
        <p:txBody>
          <a:bodyPr vert="horz" wrap="square" lIns="0" tIns="12700" rIns="0" bIns="0" rtlCol="0" anchor="t">
            <a:spAutoFit/>
          </a:bodyPr>
          <a:lstStyle/>
          <a:p>
            <a:pPr marL="12700">
              <a:spcBef>
                <a:spcPts val="100"/>
              </a:spcBef>
            </a:pPr>
            <a:r>
              <a:rPr lang="en-US" sz="2400" spc="-10">
                <a:solidFill>
                  <a:srgbClr val="FFFFFF"/>
                </a:solidFill>
                <a:latin typeface="Calibri"/>
                <a:cs typeface="Calibri"/>
              </a:rPr>
              <a:t>Acc</a:t>
            </a:r>
          </a:p>
        </p:txBody>
      </p:sp>
      <p:sp>
        <p:nvSpPr>
          <p:cNvPr id="13" name="object 13"/>
          <p:cNvSpPr/>
          <p:nvPr/>
        </p:nvSpPr>
        <p:spPr>
          <a:xfrm>
            <a:off x="5305044" y="2813304"/>
            <a:ext cx="2014855" cy="802005"/>
          </a:xfrm>
          <a:custGeom>
            <a:avLst/>
            <a:gdLst/>
            <a:ahLst/>
            <a:cxnLst/>
            <a:rect l="l" t="t" r="r" b="b"/>
            <a:pathLst>
              <a:path w="2014854" h="802004">
                <a:moveTo>
                  <a:pt x="0" y="80137"/>
                </a:moveTo>
                <a:lnTo>
                  <a:pt x="6306" y="48970"/>
                </a:lnTo>
                <a:lnTo>
                  <a:pt x="23494" y="23495"/>
                </a:lnTo>
                <a:lnTo>
                  <a:pt x="48970" y="6306"/>
                </a:lnTo>
                <a:lnTo>
                  <a:pt x="80136" y="0"/>
                </a:lnTo>
                <a:lnTo>
                  <a:pt x="1934590" y="0"/>
                </a:lnTo>
                <a:lnTo>
                  <a:pt x="1965757" y="6306"/>
                </a:lnTo>
                <a:lnTo>
                  <a:pt x="1991232" y="23494"/>
                </a:lnTo>
                <a:lnTo>
                  <a:pt x="2008421" y="48970"/>
                </a:lnTo>
                <a:lnTo>
                  <a:pt x="2014727" y="80137"/>
                </a:lnTo>
                <a:lnTo>
                  <a:pt x="2014727" y="721487"/>
                </a:lnTo>
                <a:lnTo>
                  <a:pt x="2008421" y="752653"/>
                </a:lnTo>
                <a:lnTo>
                  <a:pt x="1991232" y="778129"/>
                </a:lnTo>
                <a:lnTo>
                  <a:pt x="1965757" y="795317"/>
                </a:lnTo>
                <a:lnTo>
                  <a:pt x="1934590" y="801624"/>
                </a:lnTo>
                <a:lnTo>
                  <a:pt x="80136" y="801624"/>
                </a:lnTo>
                <a:lnTo>
                  <a:pt x="48970" y="795317"/>
                </a:lnTo>
                <a:lnTo>
                  <a:pt x="23495" y="778128"/>
                </a:lnTo>
                <a:lnTo>
                  <a:pt x="6306" y="752653"/>
                </a:lnTo>
                <a:lnTo>
                  <a:pt x="0" y="721487"/>
                </a:lnTo>
                <a:lnTo>
                  <a:pt x="0" y="80137"/>
                </a:lnTo>
                <a:close/>
              </a:path>
            </a:pathLst>
          </a:custGeom>
          <a:ln w="12192">
            <a:solidFill>
              <a:srgbClr val="FFFFFF"/>
            </a:solidFill>
          </a:ln>
        </p:spPr>
        <p:txBody>
          <a:bodyPr wrap="square" lIns="0" tIns="0" rIns="0" bIns="0" rtlCol="0"/>
          <a:lstStyle/>
          <a:p>
            <a:endParaRPr/>
          </a:p>
        </p:txBody>
      </p:sp>
      <p:sp>
        <p:nvSpPr>
          <p:cNvPr id="17" name="object 17"/>
          <p:cNvSpPr/>
          <p:nvPr/>
        </p:nvSpPr>
        <p:spPr>
          <a:xfrm>
            <a:off x="8109204" y="4683252"/>
            <a:ext cx="2014855" cy="800100"/>
          </a:xfrm>
          <a:custGeom>
            <a:avLst/>
            <a:gdLst/>
            <a:ahLst/>
            <a:cxnLst/>
            <a:rect l="l" t="t" r="r" b="b"/>
            <a:pathLst>
              <a:path w="2014854" h="800100">
                <a:moveTo>
                  <a:pt x="0" y="80010"/>
                </a:moveTo>
                <a:lnTo>
                  <a:pt x="6286" y="48863"/>
                </a:lnTo>
                <a:lnTo>
                  <a:pt x="23431" y="23431"/>
                </a:lnTo>
                <a:lnTo>
                  <a:pt x="48863" y="6286"/>
                </a:lnTo>
                <a:lnTo>
                  <a:pt x="80010" y="0"/>
                </a:lnTo>
                <a:lnTo>
                  <a:pt x="1934718" y="0"/>
                </a:lnTo>
                <a:lnTo>
                  <a:pt x="1965864" y="6286"/>
                </a:lnTo>
                <a:lnTo>
                  <a:pt x="1991296" y="23431"/>
                </a:lnTo>
                <a:lnTo>
                  <a:pt x="2008441" y="48863"/>
                </a:lnTo>
                <a:lnTo>
                  <a:pt x="2014727" y="80010"/>
                </a:lnTo>
                <a:lnTo>
                  <a:pt x="2014727" y="720090"/>
                </a:lnTo>
                <a:lnTo>
                  <a:pt x="2008441" y="751236"/>
                </a:lnTo>
                <a:lnTo>
                  <a:pt x="1991296" y="776668"/>
                </a:lnTo>
                <a:lnTo>
                  <a:pt x="1965864" y="793813"/>
                </a:lnTo>
                <a:lnTo>
                  <a:pt x="1934718" y="800100"/>
                </a:lnTo>
                <a:lnTo>
                  <a:pt x="80010" y="800100"/>
                </a:lnTo>
                <a:lnTo>
                  <a:pt x="48863" y="793813"/>
                </a:lnTo>
                <a:lnTo>
                  <a:pt x="23431" y="776668"/>
                </a:lnTo>
                <a:lnTo>
                  <a:pt x="6286" y="751236"/>
                </a:lnTo>
                <a:lnTo>
                  <a:pt x="0" y="720090"/>
                </a:lnTo>
                <a:lnTo>
                  <a:pt x="0" y="80010"/>
                </a:lnTo>
                <a:close/>
              </a:path>
            </a:pathLst>
          </a:custGeom>
          <a:ln w="12192">
            <a:solidFill>
              <a:srgbClr val="FFFFFF"/>
            </a:solidFill>
          </a:ln>
        </p:spPr>
        <p:txBody>
          <a:bodyPr wrap="square" lIns="0" tIns="0" rIns="0" bIns="0" rtlCol="0"/>
          <a:lstStyle/>
          <a:p>
            <a:endParaRPr/>
          </a:p>
        </p:txBody>
      </p:sp>
      <p:sp>
        <p:nvSpPr>
          <p:cNvPr id="3" name="TextBox 2">
            <a:extLst>
              <a:ext uri="{FF2B5EF4-FFF2-40B4-BE49-F238E27FC236}">
                <a16:creationId xmlns:a16="http://schemas.microsoft.com/office/drawing/2014/main" id="{80D337C0-75FF-4BD7-AD5C-1137420C630B}"/>
              </a:ext>
            </a:extLst>
          </p:cNvPr>
          <p:cNvSpPr txBox="1"/>
          <p:nvPr/>
        </p:nvSpPr>
        <p:spPr>
          <a:xfrm>
            <a:off x="741219" y="2346038"/>
            <a:ext cx="60105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7BB4"/>
                </a:solidFill>
                <a:cs typeface="Arial"/>
              </a:rPr>
              <a:t>72% of respondents would like to see majors grouped by Holland Code</a:t>
            </a:r>
            <a:endParaRPr lang="en-US">
              <a:solidFill>
                <a:srgbClr val="007BB4"/>
              </a:solidFill>
            </a:endParaRPr>
          </a:p>
          <a:p>
            <a:pPr marL="285750" indent="-285750">
              <a:buFont typeface="Arial"/>
              <a:buChar char="•"/>
            </a:pPr>
            <a:r>
              <a:rPr lang="en-US">
                <a:solidFill>
                  <a:srgbClr val="007BB4"/>
                </a:solidFill>
                <a:cs typeface="Arial"/>
              </a:rPr>
              <a:t>19% said by Skills and/or Holland combination</a:t>
            </a:r>
          </a:p>
        </p:txBody>
      </p:sp>
      <p:pic>
        <p:nvPicPr>
          <p:cNvPr id="4" name="Picture 4" descr="Shape&#10;&#10;Description automatically generated">
            <a:extLst>
              <a:ext uri="{FF2B5EF4-FFF2-40B4-BE49-F238E27FC236}">
                <a16:creationId xmlns:a16="http://schemas.microsoft.com/office/drawing/2014/main" id="{E55B0228-938C-4D12-A059-E4209A1D4B59}"/>
              </a:ext>
            </a:extLst>
          </p:cNvPr>
          <p:cNvPicPr>
            <a:picLocks noChangeAspect="1"/>
          </p:cNvPicPr>
          <p:nvPr/>
        </p:nvPicPr>
        <p:blipFill>
          <a:blip r:embed="rId3"/>
          <a:stretch>
            <a:fillRect/>
          </a:stretch>
        </p:blipFill>
        <p:spPr>
          <a:xfrm>
            <a:off x="7249044" y="2005777"/>
            <a:ext cx="2989903" cy="1926405"/>
          </a:xfrm>
          <a:prstGeom prst="rect">
            <a:avLst/>
          </a:prstGeom>
        </p:spPr>
      </p:pic>
      <p:pic>
        <p:nvPicPr>
          <p:cNvPr id="5" name="Picture 5" descr="Diagram&#10;&#10;Description automatically generated">
            <a:extLst>
              <a:ext uri="{FF2B5EF4-FFF2-40B4-BE49-F238E27FC236}">
                <a16:creationId xmlns:a16="http://schemas.microsoft.com/office/drawing/2014/main" id="{FFFC31CE-AF88-45D1-8062-2FEB9AFD6263}"/>
              </a:ext>
            </a:extLst>
          </p:cNvPr>
          <p:cNvPicPr>
            <a:picLocks noChangeAspect="1"/>
          </p:cNvPicPr>
          <p:nvPr/>
        </p:nvPicPr>
        <p:blipFill>
          <a:blip r:embed="rId4"/>
          <a:stretch>
            <a:fillRect/>
          </a:stretch>
        </p:blipFill>
        <p:spPr>
          <a:xfrm>
            <a:off x="1685542" y="3881707"/>
            <a:ext cx="2466975" cy="2182669"/>
          </a:xfrm>
          <a:prstGeom prst="rect">
            <a:avLst/>
          </a:prstGeom>
        </p:spPr>
      </p:pic>
      <p:sp>
        <p:nvSpPr>
          <p:cNvPr id="6" name="TextBox 5">
            <a:extLst>
              <a:ext uri="{FF2B5EF4-FFF2-40B4-BE49-F238E27FC236}">
                <a16:creationId xmlns:a16="http://schemas.microsoft.com/office/drawing/2014/main" id="{6FB714D4-E326-4249-8A22-24C41FCAD7DD}"/>
              </a:ext>
            </a:extLst>
          </p:cNvPr>
          <p:cNvSpPr txBox="1"/>
          <p:nvPr/>
        </p:nvSpPr>
        <p:spPr>
          <a:xfrm>
            <a:off x="4471405" y="4397543"/>
            <a:ext cx="59643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7BB4"/>
                </a:solidFill>
              </a:rPr>
              <a:t>87% of respondents think specific GE courses in pathways are extremely or somewhat important</a:t>
            </a:r>
            <a:endParaRPr lang="en-US">
              <a:solidFill>
                <a:srgbClr val="007BB4"/>
              </a:solidFill>
              <a:cs typeface="Arial" panose="020B0604020202020204"/>
            </a:endParaRPr>
          </a:p>
        </p:txBody>
      </p:sp>
      <p:sp>
        <p:nvSpPr>
          <p:cNvPr id="7" name="TextBox 6">
            <a:extLst>
              <a:ext uri="{FF2B5EF4-FFF2-40B4-BE49-F238E27FC236}">
                <a16:creationId xmlns:a16="http://schemas.microsoft.com/office/drawing/2014/main" id="{E231A697-1D36-432E-941D-7D2982017145}"/>
              </a:ext>
            </a:extLst>
          </p:cNvPr>
          <p:cNvSpPr txBox="1"/>
          <p:nvPr/>
        </p:nvSpPr>
        <p:spPr>
          <a:xfrm>
            <a:off x="745548" y="1369003"/>
            <a:ext cx="102131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7BB4"/>
                </a:solidFill>
              </a:rPr>
              <a:t>After reviewing the Guided Pathways Workgroup Videos. </a:t>
            </a:r>
            <a:endParaRPr lang="en-US" sz="2400" b="1">
              <a:solidFill>
                <a:srgbClr val="007BB4"/>
              </a:solidFill>
              <a:cs typeface="Arial"/>
            </a:endParaRPr>
          </a:p>
        </p:txBody>
      </p:sp>
    </p:spTree>
    <p:extLst>
      <p:ext uri="{BB962C8B-B14F-4D97-AF65-F5344CB8AC3E}">
        <p14:creationId xmlns:p14="http://schemas.microsoft.com/office/powerpoint/2010/main" val="718883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0778" y="469468"/>
            <a:ext cx="10451839" cy="697230"/>
          </a:xfrm>
          <a:prstGeom prst="rect">
            <a:avLst/>
          </a:prstGeom>
          <a:solidFill>
            <a:srgbClr val="823486"/>
          </a:solidFill>
        </p:spPr>
        <p:txBody>
          <a:bodyPr vert="horz" wrap="square" lIns="0" tIns="13335" rIns="0" bIns="0" rtlCol="0">
            <a:spAutoFit/>
          </a:bodyPr>
          <a:lstStyle/>
          <a:p>
            <a:pPr marL="12700">
              <a:lnSpc>
                <a:spcPct val="100000"/>
              </a:lnSpc>
              <a:spcBef>
                <a:spcPts val="105"/>
              </a:spcBef>
            </a:pPr>
            <a:r>
              <a:rPr lang="en-US" spc="-5">
                <a:latin typeface="Arial"/>
                <a:cs typeface="Arial"/>
              </a:rPr>
              <a:t>Our Shared Commitment</a:t>
            </a:r>
            <a:endParaRPr lang="en-US"/>
          </a:p>
        </p:txBody>
      </p:sp>
      <p:grpSp>
        <p:nvGrpSpPr>
          <p:cNvPr id="8" name="Group 7">
            <a:extLst>
              <a:ext uri="{FF2B5EF4-FFF2-40B4-BE49-F238E27FC236}">
                <a16:creationId xmlns:a16="http://schemas.microsoft.com/office/drawing/2014/main" id="{3494336F-FA2F-4AD1-ACC8-B2416215E8FC}"/>
              </a:ext>
            </a:extLst>
          </p:cNvPr>
          <p:cNvGrpSpPr/>
          <p:nvPr/>
        </p:nvGrpSpPr>
        <p:grpSpPr>
          <a:xfrm>
            <a:off x="3914924" y="1494477"/>
            <a:ext cx="3005147" cy="4435567"/>
            <a:chOff x="689124" y="1342077"/>
            <a:chExt cx="3005147" cy="4435567"/>
          </a:xfrm>
        </p:grpSpPr>
        <p:sp>
          <p:nvSpPr>
            <p:cNvPr id="2" name="object 2"/>
            <p:cNvSpPr/>
            <p:nvPr/>
          </p:nvSpPr>
          <p:spPr>
            <a:xfrm>
              <a:off x="689124" y="1342077"/>
              <a:ext cx="3005147" cy="443556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931338" y="1643601"/>
              <a:ext cx="1214845" cy="869950"/>
            </a:xfrm>
            <a:prstGeom prst="rect">
              <a:avLst/>
            </a:prstGeom>
          </p:spPr>
          <p:txBody>
            <a:bodyPr vert="horz" wrap="square" lIns="0" tIns="12700" rIns="0" bIns="0" rtlCol="0">
              <a:spAutoFit/>
            </a:bodyPr>
            <a:lstStyle/>
            <a:p>
              <a:pPr algn="ctr">
                <a:lnSpc>
                  <a:spcPct val="100000"/>
                </a:lnSpc>
                <a:spcBef>
                  <a:spcPts val="100"/>
                </a:spcBef>
              </a:pPr>
              <a:r>
                <a:rPr sz="1800" b="1" spc="-5">
                  <a:solidFill>
                    <a:srgbClr val="4471C4"/>
                  </a:solidFill>
                  <a:latin typeface="Calibri"/>
                  <a:cs typeface="Calibri"/>
                </a:rPr>
                <a:t>WHY</a:t>
              </a:r>
              <a:endParaRPr sz="1800">
                <a:latin typeface="Calibri"/>
                <a:cs typeface="Calibri"/>
              </a:endParaRPr>
            </a:p>
            <a:p>
              <a:pPr marL="12700" marR="5080" indent="-1905" algn="ctr">
                <a:lnSpc>
                  <a:spcPts val="1540"/>
                </a:lnSpc>
                <a:spcBef>
                  <a:spcPts val="1435"/>
                </a:spcBef>
              </a:pPr>
              <a:r>
                <a:rPr sz="1400" spc="-5">
                  <a:latin typeface="Calibri"/>
                  <a:cs typeface="Calibri"/>
                </a:rPr>
                <a:t>Our </a:t>
              </a:r>
              <a:r>
                <a:rPr sz="1400">
                  <a:latin typeface="Calibri"/>
                  <a:cs typeface="Calibri"/>
                </a:rPr>
                <a:t>Mission =  </a:t>
              </a:r>
              <a:r>
                <a:rPr sz="1400" spc="-5">
                  <a:latin typeface="Calibri"/>
                  <a:cs typeface="Calibri"/>
                </a:rPr>
                <a:t>Student</a:t>
              </a:r>
              <a:r>
                <a:rPr sz="1400" spc="-75">
                  <a:latin typeface="Calibri"/>
                  <a:cs typeface="Calibri"/>
                </a:rPr>
                <a:t> </a:t>
              </a:r>
              <a:r>
                <a:rPr sz="1400" spc="-5">
                  <a:latin typeface="Calibri"/>
                  <a:cs typeface="Calibri"/>
                </a:rPr>
                <a:t>Success</a:t>
              </a:r>
              <a:endParaRPr sz="1400">
                <a:latin typeface="Calibri"/>
                <a:cs typeface="Calibri"/>
              </a:endParaRPr>
            </a:p>
          </p:txBody>
        </p:sp>
        <p:sp>
          <p:nvSpPr>
            <p:cNvPr id="5" name="object 5"/>
            <p:cNvSpPr txBox="1"/>
            <p:nvPr/>
          </p:nvSpPr>
          <p:spPr>
            <a:xfrm>
              <a:off x="1094645" y="3088213"/>
              <a:ext cx="1308735" cy="695325"/>
            </a:xfrm>
            <a:prstGeom prst="rect">
              <a:avLst/>
            </a:prstGeom>
          </p:spPr>
          <p:txBody>
            <a:bodyPr vert="horz" wrap="square" lIns="0" tIns="12700" rIns="0" bIns="0" rtlCol="0">
              <a:spAutoFit/>
            </a:bodyPr>
            <a:lstStyle/>
            <a:p>
              <a:pPr marL="465455">
                <a:lnSpc>
                  <a:spcPts val="2105"/>
                </a:lnSpc>
                <a:spcBef>
                  <a:spcPts val="100"/>
                </a:spcBef>
              </a:pPr>
              <a:r>
                <a:rPr sz="1800" b="1" spc="-10">
                  <a:solidFill>
                    <a:srgbClr val="4471C4"/>
                  </a:solidFill>
                  <a:latin typeface="Calibri"/>
                  <a:cs typeface="Calibri"/>
                </a:rPr>
                <a:t>HOW</a:t>
              </a:r>
              <a:endParaRPr sz="1800">
                <a:latin typeface="Calibri"/>
                <a:cs typeface="Calibri"/>
              </a:endParaRPr>
            </a:p>
            <a:p>
              <a:pPr marL="83820" marR="5080" indent="-71755">
                <a:lnSpc>
                  <a:spcPts val="1540"/>
                </a:lnSpc>
                <a:spcBef>
                  <a:spcPts val="115"/>
                </a:spcBef>
              </a:pPr>
              <a:r>
                <a:rPr sz="1400" spc="-5">
                  <a:latin typeface="Calibri"/>
                  <a:cs typeface="Calibri"/>
                </a:rPr>
                <a:t>Meeting</a:t>
              </a:r>
              <a:r>
                <a:rPr sz="1400" spc="-60">
                  <a:latin typeface="Calibri"/>
                  <a:cs typeface="Calibri"/>
                </a:rPr>
                <a:t> </a:t>
              </a:r>
              <a:r>
                <a:rPr sz="1400" spc="-5">
                  <a:latin typeface="Calibri"/>
                  <a:cs typeface="Calibri"/>
                </a:rPr>
                <a:t>Students  Where they</a:t>
              </a:r>
              <a:r>
                <a:rPr sz="1400" spc="-50">
                  <a:latin typeface="Calibri"/>
                  <a:cs typeface="Calibri"/>
                </a:rPr>
                <a:t> </a:t>
              </a:r>
              <a:r>
                <a:rPr sz="1400" spc="-5">
                  <a:latin typeface="Calibri"/>
                  <a:cs typeface="Calibri"/>
                </a:rPr>
                <a:t>Are</a:t>
              </a:r>
              <a:endParaRPr sz="1400">
                <a:latin typeface="Calibri"/>
                <a:cs typeface="Calibri"/>
              </a:endParaRPr>
            </a:p>
          </p:txBody>
        </p:sp>
        <p:sp>
          <p:nvSpPr>
            <p:cNvPr id="6" name="object 6"/>
            <p:cNvSpPr txBox="1"/>
            <p:nvPr/>
          </p:nvSpPr>
          <p:spPr>
            <a:xfrm>
              <a:off x="1748504" y="4144455"/>
              <a:ext cx="1580515" cy="1225550"/>
            </a:xfrm>
            <a:prstGeom prst="rect">
              <a:avLst/>
            </a:prstGeom>
          </p:spPr>
          <p:txBody>
            <a:bodyPr vert="horz" wrap="square" lIns="0" tIns="12700" rIns="0" bIns="0" rtlCol="0">
              <a:spAutoFit/>
            </a:bodyPr>
            <a:lstStyle/>
            <a:p>
              <a:pPr marL="48260" algn="ctr">
                <a:lnSpc>
                  <a:spcPts val="1885"/>
                </a:lnSpc>
                <a:spcBef>
                  <a:spcPts val="100"/>
                </a:spcBef>
              </a:pPr>
              <a:r>
                <a:rPr sz="1800" b="1" spc="-40">
                  <a:solidFill>
                    <a:srgbClr val="4471C4"/>
                  </a:solidFill>
                  <a:latin typeface="Calibri"/>
                  <a:cs typeface="Calibri"/>
                </a:rPr>
                <a:t>WHAT</a:t>
              </a:r>
              <a:endParaRPr sz="1800">
                <a:latin typeface="Calibri"/>
                <a:cs typeface="Calibri"/>
              </a:endParaRPr>
            </a:p>
            <a:p>
              <a:pPr algn="ctr">
                <a:lnSpc>
                  <a:spcPts val="1330"/>
                </a:lnSpc>
              </a:pPr>
              <a:r>
                <a:rPr sz="1400" spc="-5">
                  <a:latin typeface="Calibri"/>
                  <a:cs typeface="Calibri"/>
                </a:rPr>
                <a:t>Developing</a:t>
              </a:r>
              <a:endParaRPr sz="1400">
                <a:latin typeface="Calibri"/>
                <a:cs typeface="Calibri"/>
              </a:endParaRPr>
            </a:p>
            <a:p>
              <a:pPr marL="12065" marR="5080" algn="ctr">
                <a:lnSpc>
                  <a:spcPct val="91700"/>
                </a:lnSpc>
                <a:spcBef>
                  <a:spcPts val="65"/>
                </a:spcBef>
              </a:pPr>
              <a:r>
                <a:rPr sz="1400" spc="-5">
                  <a:latin typeface="Calibri"/>
                  <a:cs typeface="Calibri"/>
                </a:rPr>
                <a:t>institutional</a:t>
              </a:r>
              <a:r>
                <a:rPr sz="1400" spc="-55">
                  <a:latin typeface="Calibri"/>
                  <a:cs typeface="Calibri"/>
                </a:rPr>
                <a:t> </a:t>
              </a:r>
              <a:r>
                <a:rPr sz="1400" spc="-5">
                  <a:latin typeface="Calibri"/>
                  <a:cs typeface="Calibri"/>
                </a:rPr>
                <a:t>practices  and supports </a:t>
              </a:r>
              <a:r>
                <a:rPr sz="1400" spc="-10">
                  <a:latin typeface="Calibri"/>
                  <a:cs typeface="Calibri"/>
                </a:rPr>
                <a:t>to </a:t>
              </a:r>
              <a:r>
                <a:rPr sz="1400" spc="-5">
                  <a:latin typeface="Calibri"/>
                  <a:cs typeface="Calibri"/>
                </a:rPr>
                <a:t>help  students </a:t>
              </a:r>
              <a:r>
                <a:rPr sz="1400" spc="-10">
                  <a:latin typeface="Calibri"/>
                  <a:cs typeface="Calibri"/>
                </a:rPr>
                <a:t>reach </a:t>
              </a:r>
              <a:r>
                <a:rPr sz="1400" spc="-5">
                  <a:latin typeface="Calibri"/>
                  <a:cs typeface="Calibri"/>
                </a:rPr>
                <a:t>their  educational</a:t>
              </a:r>
              <a:r>
                <a:rPr sz="1400" spc="-15">
                  <a:latin typeface="Calibri"/>
                  <a:cs typeface="Calibri"/>
                </a:rPr>
                <a:t> </a:t>
              </a:r>
              <a:r>
                <a:rPr sz="1400" spc="-5">
                  <a:latin typeface="Calibri"/>
                  <a:cs typeface="Calibri"/>
                </a:rPr>
                <a:t>goals</a:t>
              </a:r>
              <a:endParaRPr sz="1400">
                <a:latin typeface="Calibri"/>
                <a:cs typeface="Calibri"/>
              </a:endParaRPr>
            </a:p>
          </p:txBody>
        </p:sp>
      </p:grpSp>
      <p:sp>
        <p:nvSpPr>
          <p:cNvPr id="9" name="TextBox 8">
            <a:extLst>
              <a:ext uri="{FF2B5EF4-FFF2-40B4-BE49-F238E27FC236}">
                <a16:creationId xmlns:a16="http://schemas.microsoft.com/office/drawing/2014/main" id="{A93EF653-AAA6-4024-8D4A-35A8DC4CF970}"/>
              </a:ext>
            </a:extLst>
          </p:cNvPr>
          <p:cNvSpPr txBox="1"/>
          <p:nvPr/>
        </p:nvSpPr>
        <p:spPr>
          <a:xfrm>
            <a:off x="7264400" y="4584700"/>
            <a:ext cx="3276600" cy="9487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Students achieve their economic and educational goals</a:t>
            </a:r>
            <a:endParaRPr lang="en-US" b="1">
              <a:cs typeface="Arial" panose="020B0604020202020204"/>
            </a:endParaRPr>
          </a:p>
        </p:txBody>
      </p:sp>
      <p:sp>
        <p:nvSpPr>
          <p:cNvPr id="10" name="TextBox 9">
            <a:extLst>
              <a:ext uri="{FF2B5EF4-FFF2-40B4-BE49-F238E27FC236}">
                <a16:creationId xmlns:a16="http://schemas.microsoft.com/office/drawing/2014/main" id="{1B17EC77-C6BF-45EE-9FFE-A000E63306C3}"/>
              </a:ext>
            </a:extLst>
          </p:cNvPr>
          <p:cNvSpPr txBox="1"/>
          <p:nvPr/>
        </p:nvSpPr>
        <p:spPr>
          <a:xfrm>
            <a:off x="955675" y="2962275"/>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Transformational educational experiences and responsive services that ensure effective student learning</a:t>
            </a:r>
            <a:endParaRPr lang="en-US" b="1">
              <a:cs typeface="Arial" panose="020B0604020202020204"/>
            </a:endParaRPr>
          </a:p>
        </p:txBody>
      </p:sp>
      <p:sp>
        <p:nvSpPr>
          <p:cNvPr id="11" name="TextBox 10">
            <a:extLst>
              <a:ext uri="{FF2B5EF4-FFF2-40B4-BE49-F238E27FC236}">
                <a16:creationId xmlns:a16="http://schemas.microsoft.com/office/drawing/2014/main" id="{4B489240-50A3-4E7F-B294-C8DFBFD0F6BF}"/>
              </a:ext>
            </a:extLst>
          </p:cNvPr>
          <p:cNvSpPr txBox="1"/>
          <p:nvPr/>
        </p:nvSpPr>
        <p:spPr>
          <a:xfrm>
            <a:off x="7268293" y="171863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mn-lt"/>
                <a:cs typeface="+mn-lt"/>
              </a:rPr>
              <a:t>Student-oriented and equity-minded approach in all college offerings</a:t>
            </a:r>
            <a:endParaRPr lang="en-US" b="1">
              <a:cs typeface="Arial" panose="020B0604020202020204"/>
            </a:endParaRPr>
          </a:p>
        </p:txBody>
      </p:sp>
    </p:spTree>
    <p:extLst>
      <p:ext uri="{BB962C8B-B14F-4D97-AF65-F5344CB8AC3E}">
        <p14:creationId xmlns:p14="http://schemas.microsoft.com/office/powerpoint/2010/main" val="2669869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8824FD-32B0-456D-8DC8-35E161BB8492}"/>
              </a:ext>
            </a:extLst>
          </p:cNvPr>
          <p:cNvSpPr/>
          <p:nvPr/>
        </p:nvSpPr>
        <p:spPr>
          <a:xfrm>
            <a:off x="0" y="6175512"/>
            <a:ext cx="12192000" cy="68248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ACDF3C0C-9CDE-461D-800E-2BD0DDC40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991" y="6433120"/>
            <a:ext cx="2364910" cy="167269"/>
          </a:xfrm>
          <a:prstGeom prst="rect">
            <a:avLst/>
          </a:prstGeom>
        </p:spPr>
      </p:pic>
      <p:sp>
        <p:nvSpPr>
          <p:cNvPr id="9" name="Rectangle 8">
            <a:extLst>
              <a:ext uri="{FF2B5EF4-FFF2-40B4-BE49-F238E27FC236}">
                <a16:creationId xmlns:a16="http://schemas.microsoft.com/office/drawing/2014/main" id="{D98F8318-1521-4235-ABAF-2C9B598A62DA}"/>
              </a:ext>
            </a:extLst>
          </p:cNvPr>
          <p:cNvSpPr/>
          <p:nvPr/>
        </p:nvSpPr>
        <p:spPr>
          <a:xfrm>
            <a:off x="0" y="0"/>
            <a:ext cx="12192000" cy="1242874"/>
          </a:xfrm>
          <a:prstGeom prst="rect">
            <a:avLst/>
          </a:prstGeom>
          <a:solidFill>
            <a:srgbClr val="EF9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2707697-393C-4EF6-923C-E0A33B477606}"/>
              </a:ext>
            </a:extLst>
          </p:cNvPr>
          <p:cNvSpPr>
            <a:spLocks noGrp="1"/>
          </p:cNvSpPr>
          <p:nvPr>
            <p:ph type="title"/>
          </p:nvPr>
        </p:nvSpPr>
        <p:spPr>
          <a:xfrm>
            <a:off x="838200" y="132201"/>
            <a:ext cx="10515600" cy="1110673"/>
          </a:xfrm>
        </p:spPr>
        <p:txBody>
          <a:bodyPr/>
          <a:lstStyle/>
          <a:p>
            <a:pPr algn="ctr"/>
            <a:r>
              <a:rPr lang="en-US" b="1">
                <a:solidFill>
                  <a:schemeClr val="bg1"/>
                </a:solidFill>
                <a:latin typeface="Open Sans"/>
              </a:rPr>
              <a:t>Holland Code</a:t>
            </a:r>
            <a:endParaRPr lang="en-US">
              <a:solidFill>
                <a:schemeClr val="bg1"/>
              </a:solidFill>
            </a:endParaRPr>
          </a:p>
        </p:txBody>
      </p:sp>
      <p:pic>
        <p:nvPicPr>
          <p:cNvPr id="12" name="Picture 11" descr="Icon&#10;&#10;Description automatically generated">
            <a:extLst>
              <a:ext uri="{FF2B5EF4-FFF2-40B4-BE49-F238E27FC236}">
                <a16:creationId xmlns:a16="http://schemas.microsoft.com/office/drawing/2014/main" id="{2B8CD570-8FFF-4013-B375-B480BCFF2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37693"/>
            <a:ext cx="1143000" cy="1143000"/>
          </a:xfrm>
          <a:prstGeom prst="rect">
            <a:avLst/>
          </a:prstGeom>
        </p:spPr>
      </p:pic>
      <p:pic>
        <p:nvPicPr>
          <p:cNvPr id="14" name="Picture 13" descr="Icon&#10;&#10;Description automatically generated">
            <a:extLst>
              <a:ext uri="{FF2B5EF4-FFF2-40B4-BE49-F238E27FC236}">
                <a16:creationId xmlns:a16="http://schemas.microsoft.com/office/drawing/2014/main" id="{44F0F66E-1F08-42DD-B0B1-833773A55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598111"/>
            <a:ext cx="1143000" cy="1143000"/>
          </a:xfrm>
          <a:prstGeom prst="rect">
            <a:avLst/>
          </a:prstGeom>
        </p:spPr>
      </p:pic>
      <p:pic>
        <p:nvPicPr>
          <p:cNvPr id="16" name="Picture 15" descr="Icon&#10;&#10;Description automatically generated">
            <a:extLst>
              <a:ext uri="{FF2B5EF4-FFF2-40B4-BE49-F238E27FC236}">
                <a16:creationId xmlns:a16="http://schemas.microsoft.com/office/drawing/2014/main" id="{C350CD0C-92DF-41C5-A96A-50BA159DC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77275"/>
            <a:ext cx="1143000" cy="1143000"/>
          </a:xfrm>
          <a:prstGeom prst="rect">
            <a:avLst/>
          </a:prstGeom>
        </p:spPr>
      </p:pic>
      <p:pic>
        <p:nvPicPr>
          <p:cNvPr id="18" name="Picture 17">
            <a:extLst>
              <a:ext uri="{FF2B5EF4-FFF2-40B4-BE49-F238E27FC236}">
                <a16:creationId xmlns:a16="http://schemas.microsoft.com/office/drawing/2014/main" id="{89C72EE5-0BEF-4246-8E0E-3080D269EB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77940" y="1289843"/>
            <a:ext cx="4838700" cy="4838700"/>
          </a:xfrm>
          <a:prstGeom prst="rect">
            <a:avLst/>
          </a:prstGeom>
        </p:spPr>
      </p:pic>
      <p:sp>
        <p:nvSpPr>
          <p:cNvPr id="19" name="TextBox 18">
            <a:extLst>
              <a:ext uri="{FF2B5EF4-FFF2-40B4-BE49-F238E27FC236}">
                <a16:creationId xmlns:a16="http://schemas.microsoft.com/office/drawing/2014/main" id="{72DB0836-BF3F-470E-A378-2BA9A7D759AD}"/>
              </a:ext>
            </a:extLst>
          </p:cNvPr>
          <p:cNvSpPr txBox="1"/>
          <p:nvPr/>
        </p:nvSpPr>
        <p:spPr>
          <a:xfrm>
            <a:off x="2240280" y="1904830"/>
            <a:ext cx="4137660" cy="677108"/>
          </a:xfrm>
          <a:prstGeom prst="rect">
            <a:avLst/>
          </a:prstGeom>
          <a:noFill/>
        </p:spPr>
        <p:txBody>
          <a:bodyPr wrap="square" rtlCol="0">
            <a:spAutoFit/>
          </a:bodyPr>
          <a:lstStyle/>
          <a:p>
            <a:r>
              <a:rPr lang="en-US" sz="2400" b="1">
                <a:solidFill>
                  <a:srgbClr val="013E7D"/>
                </a:solidFill>
              </a:rPr>
              <a:t>Holland Code</a:t>
            </a:r>
          </a:p>
          <a:p>
            <a:r>
              <a:rPr lang="en-US" sz="1400">
                <a:solidFill>
                  <a:srgbClr val="7F9EBD"/>
                </a:solidFill>
              </a:rPr>
              <a:t>(RIASEC/Interest Code)</a:t>
            </a:r>
          </a:p>
        </p:txBody>
      </p:sp>
      <p:sp>
        <p:nvSpPr>
          <p:cNvPr id="20" name="TextBox 19">
            <a:extLst>
              <a:ext uri="{FF2B5EF4-FFF2-40B4-BE49-F238E27FC236}">
                <a16:creationId xmlns:a16="http://schemas.microsoft.com/office/drawing/2014/main" id="{715BEFD8-8E60-4154-9A40-4229BECB277B}"/>
              </a:ext>
            </a:extLst>
          </p:cNvPr>
          <p:cNvSpPr txBox="1"/>
          <p:nvPr/>
        </p:nvSpPr>
        <p:spPr>
          <a:xfrm>
            <a:off x="2240280" y="3445104"/>
            <a:ext cx="4137660" cy="622414"/>
          </a:xfrm>
          <a:prstGeom prst="rect">
            <a:avLst/>
          </a:prstGeom>
          <a:noFill/>
        </p:spPr>
        <p:txBody>
          <a:bodyPr wrap="square" rtlCol="0">
            <a:spAutoFit/>
          </a:bodyPr>
          <a:lstStyle/>
          <a:p>
            <a:pPr>
              <a:lnSpc>
                <a:spcPts val="2000"/>
              </a:lnSpc>
            </a:pPr>
            <a:r>
              <a:rPr lang="en-US" sz="2400" b="1">
                <a:solidFill>
                  <a:srgbClr val="EF8D1C"/>
                </a:solidFill>
              </a:rPr>
              <a:t>John Holland’s</a:t>
            </a:r>
            <a:r>
              <a:rPr lang="en-US" sz="2400" b="1">
                <a:solidFill>
                  <a:srgbClr val="013E7D"/>
                </a:solidFill>
              </a:rPr>
              <a:t/>
            </a:r>
            <a:br>
              <a:rPr lang="en-US" sz="2400" b="1">
                <a:solidFill>
                  <a:srgbClr val="013E7D"/>
                </a:solidFill>
              </a:rPr>
            </a:br>
            <a:r>
              <a:rPr lang="en-US" sz="2400" b="1">
                <a:solidFill>
                  <a:srgbClr val="F8C78F"/>
                </a:solidFill>
              </a:rPr>
              <a:t>Career Choice Theory</a:t>
            </a:r>
            <a:endParaRPr lang="en-US" sz="1400">
              <a:solidFill>
                <a:srgbClr val="F8C78F"/>
              </a:solidFill>
            </a:endParaRPr>
          </a:p>
        </p:txBody>
      </p:sp>
      <p:sp>
        <p:nvSpPr>
          <p:cNvPr id="21" name="TextBox 20">
            <a:extLst>
              <a:ext uri="{FF2B5EF4-FFF2-40B4-BE49-F238E27FC236}">
                <a16:creationId xmlns:a16="http://schemas.microsoft.com/office/drawing/2014/main" id="{E89AA408-12B2-43FE-BD69-84FD5815707C}"/>
              </a:ext>
            </a:extLst>
          </p:cNvPr>
          <p:cNvSpPr txBox="1"/>
          <p:nvPr/>
        </p:nvSpPr>
        <p:spPr>
          <a:xfrm>
            <a:off x="2240280" y="4938778"/>
            <a:ext cx="4137660" cy="461665"/>
          </a:xfrm>
          <a:prstGeom prst="rect">
            <a:avLst/>
          </a:prstGeom>
          <a:noFill/>
        </p:spPr>
        <p:txBody>
          <a:bodyPr wrap="square" rtlCol="0">
            <a:spAutoFit/>
          </a:bodyPr>
          <a:lstStyle/>
          <a:p>
            <a:r>
              <a:rPr lang="en-US" sz="2400" b="1">
                <a:solidFill>
                  <a:srgbClr val="6E9D41"/>
                </a:solidFill>
              </a:rPr>
              <a:t>6 Areas of Interest</a:t>
            </a:r>
            <a:endParaRPr lang="en-US" sz="1400">
              <a:solidFill>
                <a:srgbClr val="6E9D41"/>
              </a:solidFill>
            </a:endParaRPr>
          </a:p>
        </p:txBody>
      </p:sp>
    </p:spTree>
    <p:extLst>
      <p:ext uri="{BB962C8B-B14F-4D97-AF65-F5344CB8AC3E}">
        <p14:creationId xmlns:p14="http://schemas.microsoft.com/office/powerpoint/2010/main" val="2484946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8A53-1774-4036-9073-996EA5120BA0}"/>
              </a:ext>
            </a:extLst>
          </p:cNvPr>
          <p:cNvSpPr>
            <a:spLocks noGrp="1"/>
          </p:cNvSpPr>
          <p:nvPr>
            <p:ph type="title"/>
          </p:nvPr>
        </p:nvSpPr>
        <p:spPr>
          <a:solidFill>
            <a:srgbClr val="823486"/>
          </a:solidFill>
        </p:spPr>
        <p:txBody>
          <a:bodyPr>
            <a:normAutofit/>
          </a:bodyPr>
          <a:lstStyle/>
          <a:p>
            <a:r>
              <a:rPr lang="en-US" sz="4000">
                <a:latin typeface="Arial"/>
                <a:cs typeface="Arial"/>
              </a:rPr>
              <a:t>CCC's "Academic &amp; Career Pathway" Formation</a:t>
            </a:r>
            <a:endParaRPr lang="en-US" sz="4000"/>
          </a:p>
        </p:txBody>
      </p:sp>
      <p:pic>
        <p:nvPicPr>
          <p:cNvPr id="68" name="Picture 68" descr="Diagram&#10;&#10;Description automatically generated">
            <a:extLst>
              <a:ext uri="{FF2B5EF4-FFF2-40B4-BE49-F238E27FC236}">
                <a16:creationId xmlns:a16="http://schemas.microsoft.com/office/drawing/2014/main" id="{3476DA60-C3BA-4A51-9628-EE2ED7F42253}"/>
              </a:ext>
            </a:extLst>
          </p:cNvPr>
          <p:cNvPicPr>
            <a:picLocks noGrp="1" noChangeAspect="1"/>
          </p:cNvPicPr>
          <p:nvPr>
            <p:ph idx="1"/>
          </p:nvPr>
        </p:nvPicPr>
        <p:blipFill>
          <a:blip r:embed="rId2"/>
          <a:stretch>
            <a:fillRect/>
          </a:stretch>
        </p:blipFill>
        <p:spPr>
          <a:xfrm>
            <a:off x="838200" y="1690688"/>
            <a:ext cx="10511766" cy="4351338"/>
          </a:xfrm>
        </p:spPr>
      </p:pic>
      <p:sp>
        <p:nvSpPr>
          <p:cNvPr id="3" name="TextBox 2">
            <a:extLst>
              <a:ext uri="{FF2B5EF4-FFF2-40B4-BE49-F238E27FC236}">
                <a16:creationId xmlns:a16="http://schemas.microsoft.com/office/drawing/2014/main" id="{88EBC6E6-41B1-40B9-B14C-912A41691ED2}"/>
              </a:ext>
            </a:extLst>
          </p:cNvPr>
          <p:cNvSpPr txBox="1"/>
          <p:nvPr/>
        </p:nvSpPr>
        <p:spPr>
          <a:xfrm>
            <a:off x="8908214" y="2323381"/>
            <a:ext cx="2757575" cy="646331"/>
          </a:xfrm>
          <a:prstGeom prst="rect">
            <a:avLst/>
          </a:prstGeom>
          <a:solidFill>
            <a:srgbClr val="ED7D31"/>
          </a:solidFill>
          <a:ln>
            <a:solidFill>
              <a:srgbClr val="007BB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rPr>
              <a:t>Academic and Career </a:t>
            </a:r>
          </a:p>
          <a:p>
            <a:pPr algn="ctr"/>
            <a:r>
              <a:rPr lang="en-US" b="1">
                <a:solidFill>
                  <a:srgbClr val="000000"/>
                </a:solidFill>
              </a:rPr>
              <a:t>Pathways</a:t>
            </a:r>
            <a:endParaRPr lang="en-US" b="1">
              <a:solidFill>
                <a:srgbClr val="000000"/>
              </a:solidFill>
              <a:cs typeface="Arial"/>
            </a:endParaRPr>
          </a:p>
        </p:txBody>
      </p:sp>
    </p:spTree>
    <p:extLst>
      <p:ext uri="{BB962C8B-B14F-4D97-AF65-F5344CB8AC3E}">
        <p14:creationId xmlns:p14="http://schemas.microsoft.com/office/powerpoint/2010/main" val="2623247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AB6E09B7-1933-41A2-9E23-ED8B30326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66" y="4472298"/>
            <a:ext cx="1593140" cy="1486201"/>
          </a:xfrm>
          <a:prstGeom prst="rect">
            <a:avLst/>
          </a:prstGeom>
        </p:spPr>
      </p:pic>
      <p:pic>
        <p:nvPicPr>
          <p:cNvPr id="13" name="Picture 12" descr="Icon&#10;&#10;Description automatically generated">
            <a:extLst>
              <a:ext uri="{FF2B5EF4-FFF2-40B4-BE49-F238E27FC236}">
                <a16:creationId xmlns:a16="http://schemas.microsoft.com/office/drawing/2014/main" id="{AD0B5703-D9CE-4617-9581-98FEE0CF9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6037" y="2037141"/>
            <a:ext cx="1593140" cy="1486201"/>
          </a:xfrm>
          <a:prstGeom prst="rect">
            <a:avLst/>
          </a:prstGeom>
        </p:spPr>
      </p:pic>
      <p:pic>
        <p:nvPicPr>
          <p:cNvPr id="19" name="Picture 18" descr="Icon&#10;&#10;Description automatically generated">
            <a:extLst>
              <a:ext uri="{FF2B5EF4-FFF2-40B4-BE49-F238E27FC236}">
                <a16:creationId xmlns:a16="http://schemas.microsoft.com/office/drawing/2014/main" id="{E5920453-3C7F-48D9-B580-F6D3DB3F44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4782" y="3594479"/>
            <a:ext cx="1593140" cy="1486201"/>
          </a:xfrm>
          <a:prstGeom prst="rect">
            <a:avLst/>
          </a:prstGeom>
        </p:spPr>
      </p:pic>
      <p:pic>
        <p:nvPicPr>
          <p:cNvPr id="21" name="Picture 20" descr="Icon&#10;&#10;Description automatically generated">
            <a:extLst>
              <a:ext uri="{FF2B5EF4-FFF2-40B4-BE49-F238E27FC236}">
                <a16:creationId xmlns:a16="http://schemas.microsoft.com/office/drawing/2014/main" id="{E657D744-7B0F-4BFF-AD1F-2816FC0AED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850" y="3094417"/>
            <a:ext cx="1593140" cy="1486201"/>
          </a:xfrm>
          <a:prstGeom prst="rect">
            <a:avLst/>
          </a:prstGeom>
        </p:spPr>
      </p:pic>
      <p:pic>
        <p:nvPicPr>
          <p:cNvPr id="27" name="Picture 26" descr="Icon&#10;&#10;Description automatically generated">
            <a:extLst>
              <a:ext uri="{FF2B5EF4-FFF2-40B4-BE49-F238E27FC236}">
                <a16:creationId xmlns:a16="http://schemas.microsoft.com/office/drawing/2014/main" id="{16281F10-AA87-45E2-820B-8CEC6CA6E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717" y="2713943"/>
            <a:ext cx="1593140" cy="1486201"/>
          </a:xfrm>
          <a:prstGeom prst="rect">
            <a:avLst/>
          </a:prstGeom>
        </p:spPr>
      </p:pic>
      <p:pic>
        <p:nvPicPr>
          <p:cNvPr id="29" name="Picture 28" descr="Icon&#10;&#10;Description automatically generated">
            <a:extLst>
              <a:ext uri="{FF2B5EF4-FFF2-40B4-BE49-F238E27FC236}">
                <a16:creationId xmlns:a16="http://schemas.microsoft.com/office/drawing/2014/main" id="{64B33F32-15D7-43A6-9AF9-31A9D7B2B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6037" y="4116528"/>
            <a:ext cx="1593140" cy="1488632"/>
          </a:xfrm>
          <a:prstGeom prst="rect">
            <a:avLst/>
          </a:prstGeom>
        </p:spPr>
      </p:pic>
      <p:sp>
        <p:nvSpPr>
          <p:cNvPr id="6" name="Rectangle 5">
            <a:extLst>
              <a:ext uri="{FF2B5EF4-FFF2-40B4-BE49-F238E27FC236}">
                <a16:creationId xmlns:a16="http://schemas.microsoft.com/office/drawing/2014/main" id="{A18824FD-32B0-456D-8DC8-35E161BB8492}"/>
              </a:ext>
            </a:extLst>
          </p:cNvPr>
          <p:cNvSpPr/>
          <p:nvPr/>
        </p:nvSpPr>
        <p:spPr>
          <a:xfrm>
            <a:off x="0" y="6175512"/>
            <a:ext cx="12192000" cy="68248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noFill/>
              </a:rPr>
              <a:t> </a:t>
            </a:r>
          </a:p>
        </p:txBody>
      </p:sp>
      <p:pic>
        <p:nvPicPr>
          <p:cNvPr id="7" name="Picture 6">
            <a:extLst>
              <a:ext uri="{FF2B5EF4-FFF2-40B4-BE49-F238E27FC236}">
                <a16:creationId xmlns:a16="http://schemas.microsoft.com/office/drawing/2014/main" id="{ACDF3C0C-9CDE-461D-800E-2BD0DDC40A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8991" y="6433120"/>
            <a:ext cx="2364910" cy="167269"/>
          </a:xfrm>
          <a:prstGeom prst="rect">
            <a:avLst/>
          </a:prstGeom>
        </p:spPr>
      </p:pic>
      <p:sp>
        <p:nvSpPr>
          <p:cNvPr id="9" name="Rectangle 8">
            <a:extLst>
              <a:ext uri="{FF2B5EF4-FFF2-40B4-BE49-F238E27FC236}">
                <a16:creationId xmlns:a16="http://schemas.microsoft.com/office/drawing/2014/main" id="{D98F8318-1521-4235-ABAF-2C9B598A62DA}"/>
              </a:ext>
            </a:extLst>
          </p:cNvPr>
          <p:cNvSpPr/>
          <p:nvPr/>
        </p:nvSpPr>
        <p:spPr>
          <a:xfrm>
            <a:off x="0" y="0"/>
            <a:ext cx="12192000" cy="1079156"/>
          </a:xfrm>
          <a:prstGeom prst="rect">
            <a:avLst/>
          </a:prstGeom>
          <a:solidFill>
            <a:srgbClr val="EF9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2707697-393C-4EF6-923C-E0A33B477606}"/>
              </a:ext>
            </a:extLst>
          </p:cNvPr>
          <p:cNvSpPr>
            <a:spLocks noGrp="1"/>
          </p:cNvSpPr>
          <p:nvPr>
            <p:ph type="title"/>
          </p:nvPr>
        </p:nvSpPr>
        <p:spPr>
          <a:xfrm>
            <a:off x="608480" y="2774"/>
            <a:ext cx="11025466" cy="1116275"/>
          </a:xfrm>
        </p:spPr>
        <p:txBody>
          <a:bodyPr>
            <a:normAutofit/>
          </a:bodyPr>
          <a:lstStyle/>
          <a:p>
            <a:r>
              <a:rPr lang="en-US" sz="3600" b="1">
                <a:solidFill>
                  <a:schemeClr val="bg1"/>
                </a:solidFill>
                <a:latin typeface="Open Sans"/>
              </a:rPr>
              <a:t>Contra Costa College Programs by Holland Code</a:t>
            </a:r>
          </a:p>
        </p:txBody>
      </p:sp>
      <p:sp>
        <p:nvSpPr>
          <p:cNvPr id="15" name="Content Placeholder 2">
            <a:extLst>
              <a:ext uri="{FF2B5EF4-FFF2-40B4-BE49-F238E27FC236}">
                <a16:creationId xmlns:a16="http://schemas.microsoft.com/office/drawing/2014/main" id="{58948228-26B5-4E6A-AA7D-53F1E52D51DA}"/>
              </a:ext>
            </a:extLst>
          </p:cNvPr>
          <p:cNvSpPr txBox="1">
            <a:spLocks/>
          </p:cNvSpPr>
          <p:nvPr/>
        </p:nvSpPr>
        <p:spPr>
          <a:xfrm>
            <a:off x="9574874" y="3711331"/>
            <a:ext cx="2084304" cy="2084949"/>
          </a:xfrm>
          <a:prstGeom prst="rect">
            <a:avLst/>
          </a:prstGeom>
          <a:solidFill>
            <a:srgbClr val="F97830">
              <a:alpha val="5000"/>
            </a:srgbClr>
          </a:solidFill>
        </p:spPr>
        <p:txBody>
          <a:bodyPr lIns="182880" tIns="182880" rIns="182880" b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F97830"/>
                </a:solidFill>
                <a:latin typeface="Open Sans" panose="020B0606030504020204" pitchFamily="34" charset="0"/>
                <a:ea typeface="Open Sans" panose="020B0606030504020204" pitchFamily="34" charset="0"/>
                <a:cs typeface="Open Sans" panose="020B0606030504020204" pitchFamily="34" charset="0"/>
              </a:rPr>
              <a:t>Visual, Performing and Culinary Arts</a:t>
            </a:r>
          </a:p>
          <a:p>
            <a:pPr marL="285750" indent="-285750">
              <a:buFont typeface="Arial" panose="020B0604020202020204" pitchFamily="34" charset="0"/>
              <a:buChar char="•"/>
            </a:pPr>
            <a:r>
              <a:rPr lang="en-US" sz="1100" b="1">
                <a:solidFill>
                  <a:srgbClr val="777777"/>
                </a:solidFill>
                <a:latin typeface="Open Sans" panose="020B0606030504020204" pitchFamily="34" charset="0"/>
                <a:ea typeface="Open Sans" panose="020B0606030504020204" pitchFamily="34" charset="0"/>
                <a:cs typeface="Open Sans" panose="020B0606030504020204" pitchFamily="34" charset="0"/>
              </a:rPr>
              <a:t>Art:</a:t>
            </a: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 Painting, Drawing, Visual &amp; Performing</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Culinary Arts</a:t>
            </a:r>
          </a:p>
          <a:p>
            <a:pPr marL="285750" indent="-285750">
              <a:buFont typeface="Arial" panose="020B0604020202020204" pitchFamily="34" charset="0"/>
              <a:buChar char="•"/>
            </a:pPr>
            <a:r>
              <a:rPr lang="en-US" sz="1100" b="1">
                <a:solidFill>
                  <a:srgbClr val="777777"/>
                </a:solidFill>
                <a:latin typeface="Open Sans" panose="020B0606030504020204" pitchFamily="34" charset="0"/>
                <a:ea typeface="Open Sans" panose="020B0606030504020204" pitchFamily="34" charset="0"/>
                <a:cs typeface="Open Sans" panose="020B0606030504020204" pitchFamily="34" charset="0"/>
              </a:rPr>
              <a:t>Drama:</a:t>
            </a: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 Performance</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Music</a:t>
            </a:r>
          </a:p>
        </p:txBody>
      </p:sp>
      <p:sp>
        <p:nvSpPr>
          <p:cNvPr id="17" name="Content Placeholder 2">
            <a:extLst>
              <a:ext uri="{FF2B5EF4-FFF2-40B4-BE49-F238E27FC236}">
                <a16:creationId xmlns:a16="http://schemas.microsoft.com/office/drawing/2014/main" id="{88C47935-8778-4BB2-B11B-DC9EDD06B44E}"/>
              </a:ext>
            </a:extLst>
          </p:cNvPr>
          <p:cNvSpPr txBox="1">
            <a:spLocks/>
          </p:cNvSpPr>
          <p:nvPr/>
        </p:nvSpPr>
        <p:spPr>
          <a:xfrm>
            <a:off x="532823" y="1376658"/>
            <a:ext cx="2075183" cy="4581841"/>
          </a:xfrm>
          <a:prstGeom prst="rect">
            <a:avLst/>
          </a:prstGeom>
          <a:solidFill>
            <a:srgbClr val="F27279">
              <a:alpha val="5000"/>
            </a:srgbClr>
          </a:solidFill>
        </p:spPr>
        <p:txBody>
          <a:bodyPr lIns="182880" tIns="182880" rIns="182880" b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F27279"/>
                </a:solidFill>
                <a:latin typeface="Open Sans" panose="020B0606030504020204" pitchFamily="34" charset="0"/>
                <a:ea typeface="Open Sans" panose="020B0606030504020204" pitchFamily="34" charset="0"/>
                <a:cs typeface="Open Sans" panose="020B0606030504020204" pitchFamily="34" charset="0"/>
              </a:rPr>
              <a:t>People, Culture and Social Sciences</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Admin of Justice</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African American Studies</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Anthropology</a:t>
            </a:r>
            <a:endPar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Early Childhood Education</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Earth Sciences</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Geography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History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La Raza Studies</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Philosophy</a:t>
            </a:r>
            <a:endPar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Psychology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Sociology</a:t>
            </a:r>
          </a:p>
          <a:p>
            <a:pPr marL="285750" indent="-285750">
              <a:buFont typeface="Arial" panose="020B0604020202020204" pitchFamily="34" charset="0"/>
              <a:buChar char="•"/>
            </a:pPr>
            <a:r>
              <a:rPr lang="en-US" sz="1100" b="1">
                <a:solidFill>
                  <a:srgbClr val="777777"/>
                </a:solidFill>
                <a:latin typeface="Open Sans" panose="020B0606030504020204" pitchFamily="34" charset="0"/>
                <a:ea typeface="Open Sans" panose="020B0606030504020204" pitchFamily="34" charset="0"/>
                <a:cs typeface="Open Sans" panose="020B0606030504020204" pitchFamily="34" charset="0"/>
              </a:rPr>
              <a:t>LA: </a:t>
            </a: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Arts and Humanities</a:t>
            </a:r>
          </a:p>
        </p:txBody>
      </p:sp>
      <p:sp>
        <p:nvSpPr>
          <p:cNvPr id="22" name="Content Placeholder 2">
            <a:extLst>
              <a:ext uri="{FF2B5EF4-FFF2-40B4-BE49-F238E27FC236}">
                <a16:creationId xmlns:a16="http://schemas.microsoft.com/office/drawing/2014/main" id="{C80CFA99-1FD1-4DD0-A26C-F289F26A5E0D}"/>
              </a:ext>
            </a:extLst>
          </p:cNvPr>
          <p:cNvSpPr txBox="1">
            <a:spLocks/>
          </p:cNvSpPr>
          <p:nvPr/>
        </p:nvSpPr>
        <p:spPr>
          <a:xfrm>
            <a:off x="7333806" y="1376658"/>
            <a:ext cx="2075184" cy="3203960"/>
          </a:xfrm>
          <a:prstGeom prst="rect">
            <a:avLst/>
          </a:prstGeom>
          <a:solidFill>
            <a:srgbClr val="F8B538">
              <a:alpha val="5000"/>
            </a:srgbClr>
          </a:solidFill>
        </p:spPr>
        <p:txBody>
          <a:bodyPr lIns="182880" tIns="182880" rIns="182880" bIns="18288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rgbClr val="F8B538"/>
                </a:solidFill>
                <a:latin typeface="Open Sans"/>
                <a:ea typeface="Open Sans"/>
                <a:cs typeface="Open Sans"/>
              </a:rPr>
              <a:t>Science, Technology, Engineering and Math</a:t>
            </a:r>
          </a:p>
          <a:p>
            <a:pPr marL="285750" indent="-285750">
              <a:buFont typeface="Arial" panose="020B0604020202020204" pitchFamily="34" charset="0"/>
              <a:buChar char="•"/>
            </a:pPr>
            <a:r>
              <a:rPr lang="en-US" sz="1100" b="0">
                <a:solidFill>
                  <a:srgbClr val="777777"/>
                </a:solidFill>
                <a:latin typeface="Open Sans"/>
                <a:ea typeface="Open Sans"/>
                <a:cs typeface="Open Sans"/>
              </a:rPr>
              <a:t>Biology</a:t>
            </a:r>
          </a:p>
          <a:p>
            <a:pPr marL="285750" indent="-285750">
              <a:buFont typeface="Arial" panose="020B0604020202020204" pitchFamily="34" charset="0"/>
              <a:buChar char="•"/>
            </a:pPr>
            <a:r>
              <a:rPr lang="en-US" sz="1100" b="0">
                <a:solidFill>
                  <a:srgbClr val="777777"/>
                </a:solidFill>
                <a:latin typeface="Open Sans"/>
                <a:ea typeface="Open Sans"/>
                <a:cs typeface="Open Sans"/>
              </a:rPr>
              <a:t>Biotechnology</a:t>
            </a:r>
          </a:p>
          <a:p>
            <a:pPr marL="285750" indent="-285750">
              <a:buFont typeface="Arial" panose="020B0604020202020204" pitchFamily="34" charset="0"/>
              <a:buChar char="•"/>
            </a:pPr>
            <a:r>
              <a:rPr lang="en-US" sz="1100">
                <a:solidFill>
                  <a:srgbClr val="777777"/>
                </a:solidFill>
                <a:latin typeface="Open Sans"/>
                <a:ea typeface="Open Sans"/>
                <a:cs typeface="Open Sans"/>
              </a:rPr>
              <a:t>Chemistry</a:t>
            </a:r>
          </a:p>
          <a:p>
            <a:pPr marL="285750" indent="-285750">
              <a:buFont typeface="Arial" panose="020B0604020202020204" pitchFamily="34" charset="0"/>
              <a:buChar char="•"/>
            </a:pPr>
            <a:r>
              <a:rPr lang="en-US" sz="1100" b="0">
                <a:solidFill>
                  <a:srgbClr val="777777"/>
                </a:solidFill>
                <a:latin typeface="Open Sans"/>
                <a:ea typeface="Open Sans"/>
                <a:cs typeface="Open Sans"/>
              </a:rPr>
              <a:t>Computer Sciences</a:t>
            </a:r>
          </a:p>
          <a:p>
            <a:pPr marL="285750" indent="-285750">
              <a:buFont typeface="Arial" panose="020B0604020202020204" pitchFamily="34" charset="0"/>
              <a:buChar char="•"/>
            </a:pPr>
            <a:r>
              <a:rPr lang="en-US" sz="1100">
                <a:solidFill>
                  <a:srgbClr val="777777"/>
                </a:solidFill>
                <a:latin typeface="Open Sans"/>
                <a:ea typeface="Open Sans"/>
                <a:cs typeface="Open Sans"/>
              </a:rPr>
              <a:t>Engineering</a:t>
            </a:r>
          </a:p>
          <a:p>
            <a:pPr marL="285750" indent="-285750">
              <a:buFont typeface="Arial" panose="020B0604020202020204" pitchFamily="34" charset="0"/>
              <a:buChar char="•"/>
            </a:pPr>
            <a:r>
              <a:rPr lang="en-US" sz="1100" b="0">
                <a:solidFill>
                  <a:srgbClr val="777777"/>
                </a:solidFill>
                <a:latin typeface="Open Sans"/>
                <a:ea typeface="Open Sans"/>
                <a:cs typeface="Open Sans"/>
              </a:rPr>
              <a:t>Mathematics</a:t>
            </a:r>
          </a:p>
          <a:p>
            <a:pPr marL="285750" indent="-285750">
              <a:buFont typeface="Arial" panose="020B0604020202020204" pitchFamily="34" charset="0"/>
              <a:buChar char="•"/>
            </a:pPr>
            <a:r>
              <a:rPr lang="en-US" sz="1100" b="1">
                <a:solidFill>
                  <a:srgbClr val="777777"/>
                </a:solidFill>
                <a:latin typeface="Open Sans"/>
                <a:ea typeface="Open Sans"/>
                <a:cs typeface="Open Sans"/>
              </a:rPr>
              <a:t>LA: </a:t>
            </a:r>
            <a:r>
              <a:rPr lang="en-US" sz="1100">
                <a:solidFill>
                  <a:srgbClr val="777777"/>
                </a:solidFill>
                <a:latin typeface="Open Sans"/>
                <a:ea typeface="Open Sans"/>
                <a:cs typeface="Open Sans"/>
              </a:rPr>
              <a:t>Math and Science</a:t>
            </a:r>
          </a:p>
          <a:p>
            <a:pPr marL="285750" indent="-285750">
              <a:buFont typeface="Arial" panose="020B0604020202020204" pitchFamily="34" charset="0"/>
              <a:buChar char="•"/>
            </a:pPr>
            <a:r>
              <a:rPr lang="en-US" sz="1100" b="0">
                <a:solidFill>
                  <a:srgbClr val="777777"/>
                </a:solidFill>
                <a:latin typeface="Open Sans"/>
                <a:ea typeface="Open Sans"/>
                <a:cs typeface="Open Sans"/>
              </a:rPr>
              <a:t>Physics</a:t>
            </a:r>
          </a:p>
          <a:p>
            <a:pPr marL="0" indent="0">
              <a:buNone/>
            </a:pPr>
            <a:endParaRPr lang="en-US" sz="1100" b="0">
              <a:latin typeface="Open Sans" panose="020B0606030504020204" pitchFamily="34" charset="0"/>
              <a:ea typeface="Open Sans" panose="020B0606030504020204" pitchFamily="34" charset="0"/>
              <a:cs typeface="Open Sans" panose="020B0606030504020204" pitchFamily="34" charset="0"/>
            </a:endParaRPr>
          </a:p>
        </p:txBody>
      </p:sp>
      <p:sp>
        <p:nvSpPr>
          <p:cNvPr id="23" name="Content Placeholder 2">
            <a:extLst>
              <a:ext uri="{FF2B5EF4-FFF2-40B4-BE49-F238E27FC236}">
                <a16:creationId xmlns:a16="http://schemas.microsoft.com/office/drawing/2014/main" id="{27B5EE48-2CA4-404E-9AA7-CECEDAC5912B}"/>
              </a:ext>
            </a:extLst>
          </p:cNvPr>
          <p:cNvSpPr txBox="1">
            <a:spLocks/>
          </p:cNvSpPr>
          <p:nvPr/>
        </p:nvSpPr>
        <p:spPr>
          <a:xfrm>
            <a:off x="2842551" y="1376658"/>
            <a:ext cx="2084305" cy="2822958"/>
          </a:xfrm>
          <a:prstGeom prst="rect">
            <a:avLst/>
          </a:prstGeom>
          <a:solidFill>
            <a:srgbClr val="5AC4F4">
              <a:alpha val="5000"/>
            </a:srgbClr>
          </a:solidFill>
        </p:spPr>
        <p:txBody>
          <a:bodyPr lIns="182880" tIns="182880" rIns="182880" b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5AC4F4"/>
                </a:solidFill>
                <a:latin typeface="Open Sans" panose="020B0606030504020204" pitchFamily="34" charset="0"/>
                <a:ea typeface="Open Sans" panose="020B0606030504020204" pitchFamily="34" charset="0"/>
                <a:cs typeface="Open Sans" panose="020B0606030504020204" pitchFamily="34" charset="0"/>
              </a:rPr>
              <a:t>Health and Wellness</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Allied Health</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Biotechnology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Emergency Medical Services</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Health Education and Sciences</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Health and Human Services</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Nursing</a:t>
            </a:r>
            <a:endPar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Content Placeholder 2">
            <a:extLst>
              <a:ext uri="{FF2B5EF4-FFF2-40B4-BE49-F238E27FC236}">
                <a16:creationId xmlns:a16="http://schemas.microsoft.com/office/drawing/2014/main" id="{B63AD577-1891-4520-B0CA-928C14A02A3F}"/>
              </a:ext>
            </a:extLst>
          </p:cNvPr>
          <p:cNvSpPr txBox="1">
            <a:spLocks/>
          </p:cNvSpPr>
          <p:nvPr/>
        </p:nvSpPr>
        <p:spPr>
          <a:xfrm>
            <a:off x="5092740" y="1376658"/>
            <a:ext cx="2075182" cy="3704022"/>
          </a:xfrm>
          <a:prstGeom prst="rect">
            <a:avLst/>
          </a:prstGeom>
          <a:solidFill>
            <a:srgbClr val="A96EAE">
              <a:alpha val="5000"/>
            </a:srgbClr>
          </a:solidFill>
        </p:spPr>
        <p:txBody>
          <a:bodyPr lIns="182880" tIns="182880" rIns="182880" bIns="18288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A96EAE"/>
                </a:solidFill>
                <a:latin typeface="Open Sans"/>
                <a:ea typeface="Open Sans"/>
                <a:cs typeface="Open Sans"/>
              </a:rPr>
              <a:t>Business and Communications</a:t>
            </a:r>
          </a:p>
          <a:p>
            <a:pPr marL="285750" indent="-285750">
              <a:buFont typeface="Arial" panose="020B0604020202020204" pitchFamily="34" charset="0"/>
              <a:buChar char="•"/>
            </a:pPr>
            <a:r>
              <a:rPr lang="en-US" sz="1100" b="0">
                <a:solidFill>
                  <a:srgbClr val="777777"/>
                </a:solidFill>
                <a:latin typeface="Open Sans"/>
                <a:ea typeface="Open Sans"/>
                <a:cs typeface="Open Sans"/>
              </a:rPr>
              <a:t>Accounting</a:t>
            </a:r>
          </a:p>
          <a:p>
            <a:pPr marL="285750" indent="-285750">
              <a:buFont typeface="Arial" panose="020B0604020202020204" pitchFamily="34" charset="0"/>
              <a:buChar char="•"/>
            </a:pPr>
            <a:r>
              <a:rPr lang="en-US" sz="1100" b="0">
                <a:solidFill>
                  <a:srgbClr val="777777"/>
                </a:solidFill>
                <a:latin typeface="Open Sans"/>
                <a:ea typeface="Open Sans"/>
                <a:cs typeface="Open Sans"/>
              </a:rPr>
              <a:t>Business</a:t>
            </a:r>
          </a:p>
          <a:p>
            <a:pPr marL="285750" indent="-285750"/>
            <a:r>
              <a:rPr lang="en-US" sz="1100" b="0">
                <a:solidFill>
                  <a:srgbClr val="777777"/>
                </a:solidFill>
                <a:latin typeface="Open Sans"/>
                <a:ea typeface="Open Sans"/>
                <a:cs typeface="Open Sans"/>
              </a:rPr>
              <a:t>Business Office Technology</a:t>
            </a:r>
          </a:p>
          <a:p>
            <a:pPr marL="285750" indent="-285750"/>
            <a:r>
              <a:rPr lang="en-US" sz="1100" b="0">
                <a:solidFill>
                  <a:srgbClr val="777777"/>
                </a:solidFill>
                <a:latin typeface="Open Sans"/>
                <a:ea typeface="Open Sans"/>
                <a:cs typeface="Open Sans"/>
              </a:rPr>
              <a:t>Communication</a:t>
            </a:r>
            <a:r>
              <a:rPr lang="en-US" sz="1100">
                <a:solidFill>
                  <a:srgbClr val="777777"/>
                </a:solidFill>
                <a:latin typeface="Open Sans"/>
                <a:ea typeface="Open Sans"/>
                <a:cs typeface="Open Sans"/>
              </a:rPr>
              <a:t> Studies</a:t>
            </a:r>
            <a:endParaRPr lang="en-US" sz="1100" b="0">
              <a:solidFill>
                <a:srgbClr val="777777"/>
              </a:solidFill>
              <a:latin typeface="Open Sans"/>
              <a:ea typeface="Open Sans"/>
              <a:cs typeface="Open Sans"/>
            </a:endParaRPr>
          </a:p>
          <a:p>
            <a:pPr marL="285750" indent="-285750">
              <a:buFont typeface="Arial" panose="020B0604020202020204" pitchFamily="34" charset="0"/>
              <a:buChar char="•"/>
            </a:pPr>
            <a:r>
              <a:rPr lang="en-US" sz="1100" b="0">
                <a:solidFill>
                  <a:srgbClr val="777777"/>
                </a:solidFill>
                <a:latin typeface="Open Sans"/>
                <a:ea typeface="Open Sans"/>
                <a:cs typeface="Open Sans"/>
              </a:rPr>
              <a:t>Economics</a:t>
            </a:r>
          </a:p>
          <a:p>
            <a:pPr marL="285750" indent="-285750">
              <a:buFont typeface="Arial" panose="020B0604020202020204" pitchFamily="34" charset="0"/>
              <a:buChar char="•"/>
            </a:pPr>
            <a:r>
              <a:rPr lang="en-US" sz="1100">
                <a:solidFill>
                  <a:srgbClr val="777777"/>
                </a:solidFill>
                <a:latin typeface="Open Sans"/>
                <a:ea typeface="Open Sans"/>
                <a:cs typeface="Open Sans"/>
              </a:rPr>
              <a:t>English</a:t>
            </a:r>
          </a:p>
          <a:p>
            <a:pPr marL="285750" indent="-285750">
              <a:buFont typeface="Arial" panose="020B0604020202020204" pitchFamily="34" charset="0"/>
              <a:buChar char="•"/>
            </a:pPr>
            <a:r>
              <a:rPr lang="en-US" sz="1100" b="0">
                <a:solidFill>
                  <a:srgbClr val="777777"/>
                </a:solidFill>
                <a:latin typeface="Open Sans"/>
                <a:ea typeface="Open Sans"/>
                <a:cs typeface="Open Sans"/>
              </a:rPr>
              <a:t>ESL</a:t>
            </a:r>
          </a:p>
          <a:p>
            <a:pPr marL="285750" indent="-285750">
              <a:buFont typeface="Arial" panose="020B0604020202020204" pitchFamily="34" charset="0"/>
              <a:buChar char="•"/>
            </a:pPr>
            <a:r>
              <a:rPr lang="en-US" sz="1100">
                <a:solidFill>
                  <a:srgbClr val="777777"/>
                </a:solidFill>
                <a:latin typeface="Open Sans"/>
                <a:ea typeface="Open Sans"/>
                <a:cs typeface="Open Sans"/>
              </a:rPr>
              <a:t>Spanish</a:t>
            </a:r>
            <a:endParaRPr lang="en-US" sz="1100" b="0">
              <a:solidFill>
                <a:srgbClr val="777777"/>
              </a:solidFill>
              <a:latin typeface="Open Sans"/>
              <a:ea typeface="Open Sans"/>
              <a:cs typeface="Open Sans"/>
            </a:endParaRPr>
          </a:p>
          <a:p>
            <a:pPr marL="285750" indent="-285750">
              <a:buFont typeface="Arial" panose="020B0604020202020204" pitchFamily="34" charset="0"/>
              <a:buChar char="•"/>
            </a:pPr>
            <a:r>
              <a:rPr lang="en-US" sz="1100" b="1">
                <a:solidFill>
                  <a:srgbClr val="777777"/>
                </a:solidFill>
                <a:latin typeface="Open Sans"/>
                <a:ea typeface="Open Sans"/>
                <a:cs typeface="Open Sans"/>
              </a:rPr>
              <a:t>LA</a:t>
            </a:r>
            <a:r>
              <a:rPr lang="en-US" sz="1100" b="0">
                <a:solidFill>
                  <a:srgbClr val="777777"/>
                </a:solidFill>
                <a:latin typeface="Open Sans"/>
                <a:ea typeface="Open Sans"/>
                <a:cs typeface="Open Sans"/>
              </a:rPr>
              <a:t>: Communication in English Language</a:t>
            </a:r>
          </a:p>
        </p:txBody>
      </p:sp>
      <p:sp>
        <p:nvSpPr>
          <p:cNvPr id="26" name="Content Placeholder 2">
            <a:extLst>
              <a:ext uri="{FF2B5EF4-FFF2-40B4-BE49-F238E27FC236}">
                <a16:creationId xmlns:a16="http://schemas.microsoft.com/office/drawing/2014/main" id="{FED34315-84E6-456D-805A-5B746ED2EEB6}"/>
              </a:ext>
            </a:extLst>
          </p:cNvPr>
          <p:cNvSpPr txBox="1">
            <a:spLocks/>
          </p:cNvSpPr>
          <p:nvPr/>
        </p:nvSpPr>
        <p:spPr>
          <a:xfrm>
            <a:off x="9574874" y="1376657"/>
            <a:ext cx="2075185" cy="2146685"/>
          </a:xfrm>
          <a:prstGeom prst="rect">
            <a:avLst/>
          </a:prstGeom>
          <a:solidFill>
            <a:srgbClr val="6D9D40">
              <a:alpha val="5000"/>
            </a:srgbClr>
          </a:solidFill>
        </p:spPr>
        <p:txBody>
          <a:bodyPr lIns="182880" tIns="182880" rIns="182880" b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6D9D40"/>
                </a:solidFill>
                <a:latin typeface="Open Sans" panose="020B0606030504020204" pitchFamily="34" charset="0"/>
                <a:ea typeface="Open Sans" panose="020B0606030504020204" pitchFamily="34" charset="0"/>
                <a:cs typeface="Open Sans" panose="020B0606030504020204" pitchFamily="34" charset="0"/>
              </a:rPr>
              <a:t>Applied Technology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Automotive</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Biotechnology</a:t>
            </a:r>
          </a:p>
          <a:p>
            <a:pPr marL="285750" indent="-285750">
              <a:buFont typeface="Arial" panose="020B0604020202020204" pitchFamily="34" charset="0"/>
              <a:buChar char="•"/>
            </a:pPr>
            <a:r>
              <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rPr>
              <a:t>Business Office Technology</a:t>
            </a:r>
          </a:p>
          <a:p>
            <a:pPr marL="285750" indent="-285750">
              <a:buFont typeface="Arial" panose="020B0604020202020204" pitchFamily="34" charset="0"/>
              <a:buChar char="•"/>
            </a:pPr>
            <a:r>
              <a:rPr lang="en-US" sz="1100">
                <a:solidFill>
                  <a:srgbClr val="777777"/>
                </a:solidFill>
                <a:latin typeface="Open Sans" panose="020B0606030504020204" pitchFamily="34" charset="0"/>
                <a:ea typeface="Open Sans" panose="020B0606030504020204" pitchFamily="34" charset="0"/>
                <a:cs typeface="Open Sans" panose="020B0606030504020204" pitchFamily="34" charset="0"/>
              </a:rPr>
              <a:t>Computer Information Systems</a:t>
            </a:r>
            <a:endParaRPr lang="en-US" sz="1100" b="0">
              <a:solidFill>
                <a:srgbClr val="77777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727DA023-9283-493C-8B06-81FD61ED7BFB}"/>
              </a:ext>
            </a:extLst>
          </p:cNvPr>
          <p:cNvSpPr txBox="1"/>
          <p:nvPr/>
        </p:nvSpPr>
        <p:spPr>
          <a:xfrm>
            <a:off x="2842551" y="4199616"/>
            <a:ext cx="86480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Feedback 4/14 - Today:</a:t>
            </a:r>
          </a:p>
          <a:p>
            <a:r>
              <a:rPr lang="en-US" dirty="0">
                <a:cs typeface="Calibri"/>
              </a:rPr>
              <a:t>Create Language and Communications Group</a:t>
            </a:r>
          </a:p>
          <a:p>
            <a:r>
              <a:rPr lang="en-US" dirty="0">
                <a:cs typeface="Calibri"/>
              </a:rPr>
              <a:t>LA: in Behavioral Sciences is missing</a:t>
            </a:r>
          </a:p>
          <a:p>
            <a:r>
              <a:rPr lang="en-US" dirty="0">
                <a:cs typeface="Calibri"/>
              </a:rPr>
              <a:t>Add Fine Arts to Visual, Performing, and Culinary Arts</a:t>
            </a:r>
          </a:p>
          <a:p>
            <a:r>
              <a:rPr lang="en-US" dirty="0">
                <a:cs typeface="Calibri"/>
              </a:rPr>
              <a:t>Student Feedback is needed</a:t>
            </a:r>
          </a:p>
          <a:p>
            <a:r>
              <a:rPr lang="en-US" dirty="0">
                <a:cs typeface="Calibri"/>
              </a:rPr>
              <a:t>Remove Earth Science</a:t>
            </a:r>
          </a:p>
          <a:p>
            <a:r>
              <a:rPr lang="en-US" dirty="0">
                <a:cs typeface="Calibri"/>
              </a:rPr>
              <a:t>Support foundational concepts and connections to career</a:t>
            </a:r>
          </a:p>
          <a:p>
            <a:endParaRPr lang="en-US" dirty="0">
              <a:cs typeface="Calibri"/>
            </a:endParaRPr>
          </a:p>
        </p:txBody>
      </p:sp>
    </p:spTree>
    <p:extLst>
      <p:ext uri="{BB962C8B-B14F-4D97-AF65-F5344CB8AC3E}">
        <p14:creationId xmlns:p14="http://schemas.microsoft.com/office/powerpoint/2010/main" val="310180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B759-7EC0-47D5-8764-1B9904635F6F}"/>
              </a:ext>
            </a:extLst>
          </p:cNvPr>
          <p:cNvSpPr>
            <a:spLocks noGrp="1"/>
          </p:cNvSpPr>
          <p:nvPr>
            <p:ph type="title"/>
          </p:nvPr>
        </p:nvSpPr>
        <p:spPr>
          <a:solidFill>
            <a:srgbClr val="00B0F0"/>
          </a:solidFill>
        </p:spPr>
        <p:txBody>
          <a:bodyPr/>
          <a:lstStyle/>
          <a:p>
            <a:r>
              <a:rPr lang="en-US">
                <a:latin typeface="Arial"/>
                <a:cs typeface="Arial"/>
              </a:rPr>
              <a:t>Health and Wellness</a:t>
            </a:r>
            <a:endParaRPr lang="en-US"/>
          </a:p>
        </p:txBody>
      </p:sp>
      <p:sp>
        <p:nvSpPr>
          <p:cNvPr id="3" name="Content Placeholder 2">
            <a:extLst>
              <a:ext uri="{FF2B5EF4-FFF2-40B4-BE49-F238E27FC236}">
                <a16:creationId xmlns:a16="http://schemas.microsoft.com/office/drawing/2014/main" id="{06429BF7-17E5-4984-9AE6-4D8656A5F0CB}"/>
              </a:ext>
            </a:extLst>
          </p:cNvPr>
          <p:cNvSpPr>
            <a:spLocks noGrp="1"/>
          </p:cNvSpPr>
          <p:nvPr>
            <p:ph idx="1"/>
          </p:nvPr>
        </p:nvSpPr>
        <p:spPr>
          <a:xfrm>
            <a:off x="838200" y="1825625"/>
            <a:ext cx="7824788" cy="4351338"/>
          </a:xfrm>
        </p:spPr>
        <p:txBody>
          <a:bodyPr vert="horz" lIns="91440" tIns="45720" rIns="91440" bIns="45720" rtlCol="0" anchor="t">
            <a:normAutofit/>
          </a:bodyPr>
          <a:lstStyle/>
          <a:p>
            <a:r>
              <a:rPr lang="en-US">
                <a:latin typeface="Arial"/>
                <a:cs typeface="Arial"/>
              </a:rPr>
              <a:t>Allied Health (Certified Nurse Assistant, Clinical Medical Assistant, Pre-Allied Health, Registered Nursing)</a:t>
            </a:r>
            <a:endParaRPr lang="en-US"/>
          </a:p>
          <a:p>
            <a:r>
              <a:rPr lang="en-US">
                <a:latin typeface="Arial"/>
                <a:cs typeface="Arial"/>
              </a:rPr>
              <a:t>Biotechnology</a:t>
            </a:r>
            <a:endParaRPr lang="en-US"/>
          </a:p>
          <a:p>
            <a:r>
              <a:rPr lang="en-US">
                <a:latin typeface="Arial"/>
                <a:cs typeface="Arial"/>
              </a:rPr>
              <a:t>Emergency Medical Services (Emergency Medical Technician, Paramedic)</a:t>
            </a:r>
          </a:p>
          <a:p>
            <a:r>
              <a:rPr lang="en-US">
                <a:latin typeface="Arial"/>
                <a:cs typeface="Arial"/>
              </a:rPr>
              <a:t>Health Education &amp; Sciences (HED, Kinesiology, Public Health)</a:t>
            </a:r>
          </a:p>
          <a:p>
            <a:r>
              <a:rPr lang="en-US">
                <a:latin typeface="Arial"/>
                <a:cs typeface="Arial"/>
              </a:rPr>
              <a:t>Health &amp; Human Services</a:t>
            </a:r>
          </a:p>
        </p:txBody>
      </p:sp>
      <p:pic>
        <p:nvPicPr>
          <p:cNvPr id="7" name="Picture 7" descr="Logo, icon&#10;&#10;Description automatically generated">
            <a:extLst>
              <a:ext uri="{FF2B5EF4-FFF2-40B4-BE49-F238E27FC236}">
                <a16:creationId xmlns:a16="http://schemas.microsoft.com/office/drawing/2014/main" id="{74C22634-720E-41D2-997A-385B9D4BB597}"/>
              </a:ext>
            </a:extLst>
          </p:cNvPr>
          <p:cNvPicPr>
            <a:picLocks noChangeAspect="1"/>
          </p:cNvPicPr>
          <p:nvPr/>
        </p:nvPicPr>
        <p:blipFill>
          <a:blip r:embed="rId2"/>
          <a:stretch>
            <a:fillRect/>
          </a:stretch>
        </p:blipFill>
        <p:spPr>
          <a:xfrm>
            <a:off x="8589169" y="2540794"/>
            <a:ext cx="2228850" cy="2228850"/>
          </a:xfrm>
          <a:prstGeom prst="rect">
            <a:avLst/>
          </a:prstGeom>
        </p:spPr>
      </p:pic>
    </p:spTree>
    <p:extLst>
      <p:ext uri="{BB962C8B-B14F-4D97-AF65-F5344CB8AC3E}">
        <p14:creationId xmlns:p14="http://schemas.microsoft.com/office/powerpoint/2010/main" val="59847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A4AC-3098-48B9-A0F3-F94B0DCBA16D}"/>
              </a:ext>
            </a:extLst>
          </p:cNvPr>
          <p:cNvSpPr>
            <a:spLocks noGrp="1"/>
          </p:cNvSpPr>
          <p:nvPr>
            <p:ph type="title"/>
          </p:nvPr>
        </p:nvSpPr>
        <p:spPr>
          <a:solidFill>
            <a:schemeClr val="accent4">
              <a:lumMod val="60000"/>
              <a:lumOff val="40000"/>
            </a:schemeClr>
          </a:solidFill>
        </p:spPr>
        <p:txBody>
          <a:bodyPr/>
          <a:lstStyle/>
          <a:p>
            <a:r>
              <a:rPr lang="en-US">
                <a:latin typeface="Arial"/>
                <a:cs typeface="Arial"/>
              </a:rPr>
              <a:t>STEM</a:t>
            </a:r>
            <a:endParaRPr lang="en-US"/>
          </a:p>
        </p:txBody>
      </p:sp>
      <p:sp>
        <p:nvSpPr>
          <p:cNvPr id="3" name="Content Placeholder 2">
            <a:extLst>
              <a:ext uri="{FF2B5EF4-FFF2-40B4-BE49-F238E27FC236}">
                <a16:creationId xmlns:a16="http://schemas.microsoft.com/office/drawing/2014/main" id="{95EF4EF9-1815-4E30-A894-C53D26D5A582}"/>
              </a:ext>
            </a:extLst>
          </p:cNvPr>
          <p:cNvSpPr>
            <a:spLocks noGrp="1"/>
          </p:cNvSpPr>
          <p:nvPr>
            <p:ph idx="1"/>
          </p:nvPr>
        </p:nvSpPr>
        <p:spPr>
          <a:xfrm>
            <a:off x="838200" y="1825625"/>
            <a:ext cx="7315200" cy="4351338"/>
          </a:xfrm>
        </p:spPr>
        <p:txBody>
          <a:bodyPr vert="horz" lIns="91440" tIns="45720" rIns="91440" bIns="45720" rtlCol="0" anchor="t">
            <a:normAutofit/>
          </a:bodyPr>
          <a:lstStyle/>
          <a:p>
            <a:r>
              <a:rPr lang="en-US">
                <a:latin typeface="Arial"/>
                <a:cs typeface="Arial"/>
              </a:rPr>
              <a:t>Biological Sciences </a:t>
            </a:r>
            <a:r>
              <a:rPr lang="en-US" sz="2400">
                <a:latin typeface="Arial"/>
                <a:cs typeface="Arial"/>
              </a:rPr>
              <a:t>(Biology, Biotechnology)</a:t>
            </a:r>
          </a:p>
          <a:p>
            <a:r>
              <a:rPr lang="en-US">
                <a:latin typeface="Arial"/>
                <a:cs typeface="Arial"/>
              </a:rPr>
              <a:t>Chemistry</a:t>
            </a:r>
          </a:p>
          <a:p>
            <a:r>
              <a:rPr lang="en-US">
                <a:latin typeface="Arial"/>
                <a:cs typeface="Arial"/>
              </a:rPr>
              <a:t>Computer Science</a:t>
            </a:r>
          </a:p>
          <a:p>
            <a:r>
              <a:rPr lang="en-US">
                <a:latin typeface="Arial"/>
                <a:cs typeface="Arial"/>
              </a:rPr>
              <a:t>Engineering</a:t>
            </a:r>
          </a:p>
          <a:p>
            <a:r>
              <a:rPr lang="en-US">
                <a:latin typeface="Arial"/>
                <a:cs typeface="Arial"/>
              </a:rPr>
              <a:t>Liberal Arts: Math &amp; Science, STEM</a:t>
            </a:r>
          </a:p>
          <a:p>
            <a:r>
              <a:rPr lang="en-US">
                <a:latin typeface="Arial"/>
                <a:cs typeface="Arial"/>
              </a:rPr>
              <a:t>Math</a:t>
            </a:r>
          </a:p>
          <a:p>
            <a:r>
              <a:rPr lang="en-US">
                <a:latin typeface="Arial"/>
                <a:cs typeface="Arial"/>
              </a:rPr>
              <a:t>Physics</a:t>
            </a:r>
          </a:p>
          <a:p>
            <a:endParaRPr lang="en-US"/>
          </a:p>
          <a:p>
            <a:endParaRPr lang="en-US"/>
          </a:p>
        </p:txBody>
      </p:sp>
      <p:pic>
        <p:nvPicPr>
          <p:cNvPr id="4" name="Picture 4" descr="A picture containing shape&#10;&#10;Description automatically generated">
            <a:extLst>
              <a:ext uri="{FF2B5EF4-FFF2-40B4-BE49-F238E27FC236}">
                <a16:creationId xmlns:a16="http://schemas.microsoft.com/office/drawing/2014/main" id="{59AA4181-29CE-45D3-B3C0-63660CDB6AA0}"/>
              </a:ext>
            </a:extLst>
          </p:cNvPr>
          <p:cNvPicPr>
            <a:picLocks noChangeAspect="1"/>
          </p:cNvPicPr>
          <p:nvPr/>
        </p:nvPicPr>
        <p:blipFill>
          <a:blip r:embed="rId2"/>
          <a:stretch>
            <a:fillRect/>
          </a:stretch>
        </p:blipFill>
        <p:spPr>
          <a:xfrm>
            <a:off x="7957457" y="2242457"/>
            <a:ext cx="3106056" cy="3106057"/>
          </a:xfrm>
          <a:prstGeom prst="rect">
            <a:avLst/>
          </a:prstGeom>
        </p:spPr>
      </p:pic>
    </p:spTree>
    <p:extLst>
      <p:ext uri="{BB962C8B-B14F-4D97-AF65-F5344CB8AC3E}">
        <p14:creationId xmlns:p14="http://schemas.microsoft.com/office/powerpoint/2010/main" val="2232952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C2C67-A0C0-4690-AB28-48E8A33E745D}"/>
              </a:ext>
            </a:extLst>
          </p:cNvPr>
          <p:cNvSpPr>
            <a:spLocks noGrp="1"/>
          </p:cNvSpPr>
          <p:nvPr>
            <p:ph type="title"/>
          </p:nvPr>
        </p:nvSpPr>
        <p:spPr>
          <a:xfrm>
            <a:off x="838200" y="557188"/>
            <a:ext cx="10515600" cy="1133499"/>
          </a:xfrm>
        </p:spPr>
        <p:txBody>
          <a:bodyPr>
            <a:normAutofit/>
          </a:bodyPr>
          <a:lstStyle/>
          <a:p>
            <a:r>
              <a:rPr lang="en-US" sz="5200">
                <a:latin typeface="Arial"/>
                <a:cs typeface="Arial"/>
              </a:rPr>
              <a:t>Next Steps</a:t>
            </a:r>
            <a:endParaRPr lang="en-US" sz="5200"/>
          </a:p>
        </p:txBody>
      </p:sp>
      <p:graphicFrame>
        <p:nvGraphicFramePr>
          <p:cNvPr id="4" name="Diagram 4">
            <a:extLst>
              <a:ext uri="{FF2B5EF4-FFF2-40B4-BE49-F238E27FC236}">
                <a16:creationId xmlns:a16="http://schemas.microsoft.com/office/drawing/2014/main" id="{03932B35-5DEE-42CC-B2F6-68999CAA9456}"/>
              </a:ext>
            </a:extLst>
          </p:cNvPr>
          <p:cNvGraphicFramePr/>
          <p:nvPr>
            <p:extLst>
              <p:ext uri="{D42A27DB-BD31-4B8C-83A1-F6EECF244321}">
                <p14:modId xmlns:p14="http://schemas.microsoft.com/office/powerpoint/2010/main" val="3443477893"/>
              </p:ext>
            </p:extLst>
          </p:nvPr>
        </p:nvGraphicFramePr>
        <p:xfrm>
          <a:off x="838200" y="1842407"/>
          <a:ext cx="10515600" cy="4706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0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8B5D-6389-42A3-A460-C79583A6E3C0}"/>
              </a:ext>
            </a:extLst>
          </p:cNvPr>
          <p:cNvSpPr>
            <a:spLocks noGrp="1"/>
          </p:cNvSpPr>
          <p:nvPr>
            <p:ph type="title"/>
          </p:nvPr>
        </p:nvSpPr>
        <p:spPr/>
        <p:txBody>
          <a:bodyPr/>
          <a:lstStyle/>
          <a:p>
            <a:r>
              <a:rPr lang="en-US" dirty="0">
                <a:latin typeface="Arial"/>
                <a:cs typeface="Arial"/>
              </a:rPr>
              <a:t>2021-2022 Goals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01552085"/>
              </p:ext>
            </p:extLst>
          </p:nvPr>
        </p:nvGraphicFramePr>
        <p:xfrm>
          <a:off x="838199" y="1876668"/>
          <a:ext cx="10367076" cy="4136675"/>
        </p:xfrm>
        <a:graphic>
          <a:graphicData uri="http://schemas.openxmlformats.org/drawingml/2006/table">
            <a:tbl>
              <a:tblPr/>
              <a:tblGrid>
                <a:gridCol w="10367076">
                  <a:extLst>
                    <a:ext uri="{9D8B030D-6E8A-4147-A177-3AD203B41FA5}">
                      <a16:colId xmlns:a16="http://schemas.microsoft.com/office/drawing/2014/main" val="4153245208"/>
                    </a:ext>
                  </a:extLst>
                </a:gridCol>
              </a:tblGrid>
              <a:tr h="4136675">
                <a:tc>
                  <a:txBody>
                    <a:bodyPr/>
                    <a:lstStyle/>
                    <a:p>
                      <a:pPr marL="457200" indent="-457200" algn="l" fontAlgn="b">
                        <a:buAutoNum type="arabicPeriod"/>
                      </a:pPr>
                      <a:r>
                        <a:rPr lang="en-US" sz="2800" b="0" i="0" u="none" strike="noStrike" dirty="0">
                          <a:solidFill>
                            <a:srgbClr val="000000"/>
                          </a:solidFill>
                          <a:effectLst/>
                          <a:latin typeface="+mn-lt"/>
                        </a:rPr>
                        <a:t>Finalize and </a:t>
                      </a:r>
                      <a:r>
                        <a:rPr lang="en-US" sz="2800" b="0" i="0" u="none" strike="noStrike" baseline="0" dirty="0">
                          <a:solidFill>
                            <a:srgbClr val="000000"/>
                          </a:solidFill>
                          <a:effectLst/>
                          <a:latin typeface="+mn-lt"/>
                        </a:rPr>
                        <a:t>Endorsement</a:t>
                      </a:r>
                      <a:r>
                        <a:rPr lang="en-US" sz="2800" b="0" i="0" u="none" strike="noStrike" dirty="0">
                          <a:solidFill>
                            <a:srgbClr val="000000"/>
                          </a:solidFill>
                          <a:effectLst/>
                          <a:latin typeface="+mn-lt"/>
                        </a:rPr>
                        <a:t>  of “Academic and Career Pathways” </a:t>
                      </a:r>
                    </a:p>
                    <a:p>
                      <a:pPr marL="457200" indent="-457200" algn="l" fontAlgn="b">
                        <a:buAutoNum type="arabicPeriod"/>
                      </a:pPr>
                      <a:r>
                        <a:rPr lang="en-US" sz="2800" b="0" i="0" u="none" strike="noStrike" dirty="0">
                          <a:solidFill>
                            <a:srgbClr val="000000"/>
                          </a:solidFill>
                          <a:effectLst/>
                          <a:latin typeface="+mn-lt"/>
                        </a:rPr>
                        <a:t>Develop and communicate Student Support and Success Teams                                      </a:t>
                      </a:r>
                    </a:p>
                    <a:p>
                      <a:pPr marL="457200" indent="-457200" algn="l" fontAlgn="b">
                        <a:buAutoNum type="arabicPeriod"/>
                      </a:pPr>
                      <a:r>
                        <a:rPr lang="en-US" sz="2800" b="0" i="0" u="none" strike="noStrike" dirty="0">
                          <a:solidFill>
                            <a:srgbClr val="000000"/>
                          </a:solidFill>
                          <a:effectLst/>
                          <a:latin typeface="+mn-lt"/>
                        </a:rPr>
                        <a:t>Develop</a:t>
                      </a:r>
                      <a:r>
                        <a:rPr lang="en-US" sz="2800" b="0" i="0" u="none" strike="noStrike" baseline="0" dirty="0">
                          <a:solidFill>
                            <a:srgbClr val="000000"/>
                          </a:solidFill>
                          <a:effectLst/>
                          <a:latin typeface="+mn-lt"/>
                        </a:rPr>
                        <a:t> c</a:t>
                      </a:r>
                      <a:r>
                        <a:rPr lang="en-US" sz="2800" b="0" i="0" u="none" strike="noStrike" dirty="0">
                          <a:solidFill>
                            <a:srgbClr val="000000"/>
                          </a:solidFill>
                          <a:effectLst/>
                          <a:latin typeface="+mn-lt"/>
                        </a:rPr>
                        <a:t>ontextualized learning experiences for Academic and Career Pathways</a:t>
                      </a:r>
                    </a:p>
                    <a:p>
                      <a:pPr marL="457200" indent="-457200" algn="l" fontAlgn="b">
                        <a:buAutoNum type="arabicPeriod"/>
                      </a:pPr>
                      <a:r>
                        <a:rPr lang="en-US" sz="2800" b="0" i="0" u="none" strike="noStrike" dirty="0">
                          <a:solidFill>
                            <a:srgbClr val="000000"/>
                          </a:solidFill>
                          <a:effectLst/>
                          <a:latin typeface="+mn-lt"/>
                        </a:rPr>
                        <a:t>Create Guided</a:t>
                      </a:r>
                      <a:r>
                        <a:rPr lang="en-US" sz="2800" b="0" i="0" u="none" strike="noStrike" baseline="0" dirty="0">
                          <a:solidFill>
                            <a:srgbClr val="000000"/>
                          </a:solidFill>
                          <a:effectLst/>
                          <a:latin typeface="+mn-lt"/>
                        </a:rPr>
                        <a:t> Pathways marketing campaign to begin Late Spring 2022</a:t>
                      </a:r>
                      <a:endParaRPr lang="en-US" sz="2800" b="0" i="0" u="none" strike="noStrike" dirty="0">
                        <a:solidFill>
                          <a:srgbClr val="000000"/>
                        </a:solidFill>
                        <a:effectLst/>
                        <a:latin typeface="+mn-lt"/>
                      </a:endParaRPr>
                    </a:p>
                    <a:p>
                      <a:pPr marL="457200" indent="-457200" algn="l" fontAlgn="b">
                        <a:buAutoNum type="arabicPeriod"/>
                      </a:pPr>
                      <a:endParaRPr lang="en-US" sz="4000" b="0" i="0" u="none" strike="noStrike" dirty="0">
                        <a:solidFill>
                          <a:srgbClr val="000000"/>
                        </a:solidFill>
                        <a:effectLst/>
                        <a:latin typeface="+mn-lt"/>
                      </a:endParaRPr>
                    </a:p>
                  </a:txBody>
                  <a:tcPr marL="6350" marR="6350" marT="635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053019"/>
                  </a:ext>
                </a:extLst>
              </a:tr>
            </a:tbl>
          </a:graphicData>
        </a:graphic>
      </p:graphicFrame>
    </p:spTree>
    <p:extLst>
      <p:ext uri="{BB962C8B-B14F-4D97-AF65-F5344CB8AC3E}">
        <p14:creationId xmlns:p14="http://schemas.microsoft.com/office/powerpoint/2010/main" val="96190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Content Placeholder 2"/>
          <p:cNvSpPr>
            <a:spLocks noGrp="1"/>
          </p:cNvSpPr>
          <p:nvPr>
            <p:ph idx="1"/>
          </p:nvPr>
        </p:nvSpPr>
        <p:spPr>
          <a:xfrm>
            <a:off x="838200" y="1825625"/>
            <a:ext cx="10515600" cy="4351338"/>
          </a:xfrm>
        </p:spPr>
        <p:txBody>
          <a:bodyPr/>
          <a:lstStyle/>
          <a:p>
            <a:r>
              <a:rPr lang="en-US" dirty="0"/>
              <a:t>Guided Pathways Tri-Chairs</a:t>
            </a:r>
          </a:p>
          <a:p>
            <a:pPr lvl="1"/>
            <a:r>
              <a:rPr lang="en-US" dirty="0"/>
              <a:t>Demetria Lawrence</a:t>
            </a:r>
          </a:p>
          <a:p>
            <a:pPr lvl="1"/>
            <a:r>
              <a:rPr lang="en-US" dirty="0"/>
              <a:t>Sarah Boland</a:t>
            </a:r>
          </a:p>
          <a:p>
            <a:pPr lvl="1"/>
            <a:endParaRPr lang="en-US" dirty="0"/>
          </a:p>
          <a:p>
            <a:r>
              <a:rPr lang="en-US" dirty="0"/>
              <a:t>Steering Committee</a:t>
            </a:r>
          </a:p>
          <a:p>
            <a:pPr lvl="1"/>
            <a:r>
              <a:rPr lang="en-US" dirty="0"/>
              <a:t>Rod Santos		</a:t>
            </a:r>
            <a:r>
              <a:rPr lang="en-US" dirty="0" err="1"/>
              <a:t>Nooshi</a:t>
            </a:r>
            <a:r>
              <a:rPr lang="en-US" dirty="0"/>
              <a:t> Borhan	Kate Weinstein</a:t>
            </a:r>
          </a:p>
          <a:p>
            <a:pPr lvl="1"/>
            <a:r>
              <a:rPr lang="en-US" dirty="0"/>
              <a:t>Leslie Alexander	Lorena Gonzalez	Kelly Ramos</a:t>
            </a:r>
          </a:p>
          <a:p>
            <a:pPr lvl="1"/>
            <a:r>
              <a:rPr lang="en-US" dirty="0"/>
              <a:t>Rene Sporer</a:t>
            </a:r>
          </a:p>
          <a:p>
            <a:pPr lvl="1"/>
            <a:r>
              <a:rPr lang="en-US" dirty="0"/>
              <a:t>Dennis Franco		Marisol Cantu	Shelley Ruby</a:t>
            </a:r>
          </a:p>
          <a:p>
            <a:pPr lvl="1"/>
            <a:r>
              <a:rPr lang="en-US" dirty="0"/>
              <a:t>Natasha DeAlmeida</a:t>
            </a:r>
          </a:p>
        </p:txBody>
      </p:sp>
    </p:spTree>
    <p:extLst>
      <p:ext uri="{BB962C8B-B14F-4D97-AF65-F5344CB8AC3E}">
        <p14:creationId xmlns:p14="http://schemas.microsoft.com/office/powerpoint/2010/main" val="319583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0" descr="Diagram&#10;&#10;Description automatically generated">
            <a:extLst>
              <a:ext uri="{FF2B5EF4-FFF2-40B4-BE49-F238E27FC236}">
                <a16:creationId xmlns:a16="http://schemas.microsoft.com/office/drawing/2014/main" id="{B894AEE5-9199-4C27-90E1-0DA11AFD9031}"/>
              </a:ext>
            </a:extLst>
          </p:cNvPr>
          <p:cNvPicPr>
            <a:picLocks noChangeAspect="1"/>
          </p:cNvPicPr>
          <p:nvPr/>
        </p:nvPicPr>
        <p:blipFill>
          <a:blip r:embed="rId3"/>
          <a:stretch>
            <a:fillRect/>
          </a:stretch>
        </p:blipFill>
        <p:spPr>
          <a:xfrm>
            <a:off x="7848950" y="2254726"/>
            <a:ext cx="4345698" cy="3579409"/>
          </a:xfrm>
          <a:prstGeom prst="rect">
            <a:avLst/>
          </a:prstGeom>
        </p:spPr>
      </p:pic>
      <p:sp>
        <p:nvSpPr>
          <p:cNvPr id="2" name="Title 1">
            <a:extLst>
              <a:ext uri="{FF2B5EF4-FFF2-40B4-BE49-F238E27FC236}">
                <a16:creationId xmlns:a16="http://schemas.microsoft.com/office/drawing/2014/main" id="{E166735A-290B-4225-B279-E20F6F84BA82}"/>
              </a:ext>
            </a:extLst>
          </p:cNvPr>
          <p:cNvSpPr>
            <a:spLocks noGrp="1"/>
          </p:cNvSpPr>
          <p:nvPr>
            <p:ph type="title"/>
          </p:nvPr>
        </p:nvSpPr>
        <p:spPr/>
        <p:txBody>
          <a:bodyPr/>
          <a:lstStyle/>
          <a:p>
            <a:r>
              <a:rPr lang="en-US">
                <a:latin typeface="Arial"/>
                <a:cs typeface="Arial"/>
              </a:rPr>
              <a:t> Implementing Our Vision</a:t>
            </a:r>
            <a:br>
              <a:rPr lang="en-US">
                <a:latin typeface="Arial"/>
                <a:cs typeface="Arial"/>
              </a:rPr>
            </a:br>
            <a:r>
              <a:rPr lang="en-US" sz="3600">
                <a:latin typeface="Arial"/>
                <a:cs typeface="Arial"/>
              </a:rPr>
              <a:t>Strategic Plan</a:t>
            </a:r>
            <a:endParaRPr lang="en-US" sz="4000" b="0">
              <a:latin typeface="Arial"/>
              <a:cs typeface="Arial"/>
            </a:endParaRPr>
          </a:p>
        </p:txBody>
      </p:sp>
      <p:sp>
        <p:nvSpPr>
          <p:cNvPr id="5" name="TextBox 4">
            <a:extLst>
              <a:ext uri="{FF2B5EF4-FFF2-40B4-BE49-F238E27FC236}">
                <a16:creationId xmlns:a16="http://schemas.microsoft.com/office/drawing/2014/main" id="{81A12B97-2D93-4AC8-BA73-8C7839229041}"/>
              </a:ext>
            </a:extLst>
          </p:cNvPr>
          <p:cNvSpPr txBox="1"/>
          <p:nvPr/>
        </p:nvSpPr>
        <p:spPr>
          <a:xfrm>
            <a:off x="832928" y="2072275"/>
            <a:ext cx="7287369"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EF9021"/>
                </a:solidFill>
              </a:rPr>
              <a:t>Goal 2.1:</a:t>
            </a:r>
            <a:r>
              <a:rPr lang="en-US" sz="2400" b="1" dirty="0">
                <a:solidFill>
                  <a:srgbClr val="007BB4"/>
                </a:solidFill>
              </a:rPr>
              <a:t> </a:t>
            </a:r>
            <a:endParaRPr lang="en-US" sz="2400">
              <a:solidFill>
                <a:srgbClr val="000000"/>
              </a:solidFill>
            </a:endParaRPr>
          </a:p>
          <a:p>
            <a:r>
              <a:rPr lang="en-US" sz="2400" dirty="0">
                <a:solidFill>
                  <a:srgbClr val="007BB4"/>
                </a:solidFill>
              </a:rPr>
              <a:t>Implement Guided Pathways in order to ensure student-focused academic programs</a:t>
            </a:r>
            <a:endParaRPr lang="en-US" sz="2400">
              <a:solidFill>
                <a:srgbClr val="000000"/>
              </a:solidFill>
              <a:cs typeface="Arial"/>
            </a:endParaRPr>
          </a:p>
          <a:p>
            <a:endParaRPr lang="en-US" sz="2400" b="1">
              <a:solidFill>
                <a:srgbClr val="007BB4"/>
              </a:solidFill>
              <a:cs typeface="Arial"/>
            </a:endParaRPr>
          </a:p>
          <a:p>
            <a:r>
              <a:rPr lang="en-US" sz="1600" dirty="0">
                <a:ea typeface="+mn-lt"/>
                <a:cs typeface="+mn-lt"/>
              </a:rPr>
              <a:t>Goal 2.1: Implement Guided Pathways in order to ensure student-focused academic programs</a:t>
            </a:r>
          </a:p>
          <a:p>
            <a:endParaRPr lang="en-US" sz="1600" dirty="0">
              <a:ea typeface="+mn-lt"/>
              <a:cs typeface="+mn-lt"/>
            </a:endParaRPr>
          </a:p>
          <a:p>
            <a:r>
              <a:rPr lang="en-US" sz="1600" dirty="0"/>
              <a:t>Goal 2.3 Improve the effectiveness of campus-wide instructional and student support</a:t>
            </a:r>
            <a:endParaRPr lang="en-US" sz="1600" dirty="0">
              <a:ea typeface="+mn-lt"/>
              <a:cs typeface="+mn-lt"/>
            </a:endParaRPr>
          </a:p>
          <a:p>
            <a:endParaRPr lang="en-US" sz="1600" dirty="0">
              <a:ea typeface="+mn-lt"/>
              <a:cs typeface="+mn-lt"/>
            </a:endParaRPr>
          </a:p>
          <a:p>
            <a:r>
              <a:rPr lang="en-US" sz="1600" dirty="0">
                <a:ea typeface="+mn-lt"/>
                <a:cs typeface="+mn-lt"/>
              </a:rPr>
              <a:t>Goal 2.4 Increase institutional efficiency of student support through technology, communication and professional development</a:t>
            </a:r>
          </a:p>
          <a:p>
            <a:endParaRPr lang="en-US" sz="2400" dirty="0">
              <a:solidFill>
                <a:srgbClr val="007BB4"/>
              </a:solidFill>
              <a:ea typeface="+mn-lt"/>
              <a:cs typeface="+mn-lt"/>
            </a:endParaRPr>
          </a:p>
          <a:p>
            <a:endParaRPr lang="en-US">
              <a:ea typeface="+mn-lt"/>
              <a:cs typeface="+mn-lt"/>
            </a:endParaRPr>
          </a:p>
          <a:p>
            <a:endParaRPr lang="en-US">
              <a:solidFill>
                <a:srgbClr val="007BB4"/>
              </a:solidFill>
              <a:cs typeface="Arial"/>
            </a:endParaRPr>
          </a:p>
          <a:p>
            <a:endParaRPr lang="en-US">
              <a:solidFill>
                <a:srgbClr val="007BB4"/>
              </a:solidFill>
              <a:cs typeface="Arial"/>
            </a:endParaRPr>
          </a:p>
        </p:txBody>
      </p:sp>
      <p:sp>
        <p:nvSpPr>
          <p:cNvPr id="6" name="TextBox 5">
            <a:extLst>
              <a:ext uri="{FF2B5EF4-FFF2-40B4-BE49-F238E27FC236}">
                <a16:creationId xmlns:a16="http://schemas.microsoft.com/office/drawing/2014/main" id="{7C398703-D0B6-4F49-98C5-6D17FC668040}"/>
              </a:ext>
            </a:extLst>
          </p:cNvPr>
          <p:cNvSpPr txBox="1"/>
          <p:nvPr/>
        </p:nvSpPr>
        <p:spPr>
          <a:xfrm>
            <a:off x="3232198" y="1772238"/>
            <a:ext cx="59397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rgbClr val="007BB4"/>
                </a:solidFill>
              </a:rPr>
              <a:t>Topic Area 2: Academics and Student Support</a:t>
            </a:r>
            <a:endParaRPr lang="en-US" sz="2000" b="1" u="sng">
              <a:solidFill>
                <a:srgbClr val="007BB4"/>
              </a:solidFill>
              <a:cs typeface="Arial"/>
            </a:endParaRPr>
          </a:p>
        </p:txBody>
      </p:sp>
    </p:spTree>
    <p:extLst>
      <p:ext uri="{BB962C8B-B14F-4D97-AF65-F5344CB8AC3E}">
        <p14:creationId xmlns:p14="http://schemas.microsoft.com/office/powerpoint/2010/main" val="97405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8A53-1774-4036-9073-996EA5120BA0}"/>
              </a:ext>
            </a:extLst>
          </p:cNvPr>
          <p:cNvSpPr>
            <a:spLocks noGrp="1"/>
          </p:cNvSpPr>
          <p:nvPr>
            <p:ph type="title"/>
          </p:nvPr>
        </p:nvSpPr>
        <p:spPr>
          <a:solidFill>
            <a:srgbClr val="823486"/>
          </a:solidFill>
        </p:spPr>
        <p:txBody>
          <a:bodyPr>
            <a:normAutofit/>
          </a:bodyPr>
          <a:lstStyle/>
          <a:p>
            <a:r>
              <a:rPr lang="en-US" sz="4000">
                <a:latin typeface="Arial"/>
                <a:cs typeface="Arial"/>
              </a:rPr>
              <a:t>A Student's Journey</a:t>
            </a:r>
            <a:endParaRPr lang="en-US" sz="4000"/>
          </a:p>
        </p:txBody>
      </p:sp>
      <p:graphicFrame>
        <p:nvGraphicFramePr>
          <p:cNvPr id="4" name="Diagram 4">
            <a:extLst>
              <a:ext uri="{FF2B5EF4-FFF2-40B4-BE49-F238E27FC236}">
                <a16:creationId xmlns:a16="http://schemas.microsoft.com/office/drawing/2014/main" id="{723A916A-6417-44A5-A66F-262147D3B464}"/>
              </a:ext>
            </a:extLst>
          </p:cNvPr>
          <p:cNvGraphicFramePr>
            <a:graphicFrameLocks noGrp="1"/>
          </p:cNvGraphicFramePr>
          <p:nvPr>
            <p:ph idx="1"/>
            <p:extLst>
              <p:ext uri="{D42A27DB-BD31-4B8C-83A1-F6EECF244321}">
                <p14:modId xmlns:p14="http://schemas.microsoft.com/office/powerpoint/2010/main" val="362845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2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669F0E9-4B36-4BD9-9001-68B0CB5A97A3}"/>
                                            </p:graphicEl>
                                          </p:spTgt>
                                        </p:tgtEl>
                                        <p:attrNameLst>
                                          <p:attrName>style.visibility</p:attrName>
                                        </p:attrNameLst>
                                      </p:cBhvr>
                                      <p:to>
                                        <p:strVal val="visible"/>
                                      </p:to>
                                    </p:set>
                                    <p:animEffect transition="in" filter="fade">
                                      <p:cBhvr>
                                        <p:cTn id="7" dur="500"/>
                                        <p:tgtEl>
                                          <p:spTgt spid="4">
                                            <p:graphicEl>
                                              <a:dgm id="{8669F0E9-4B36-4BD9-9001-68B0CB5A97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011585A-F1F1-4CC2-8B71-0D2A7FADBE96}"/>
                                            </p:graphicEl>
                                          </p:spTgt>
                                        </p:tgtEl>
                                        <p:attrNameLst>
                                          <p:attrName>style.visibility</p:attrName>
                                        </p:attrNameLst>
                                      </p:cBhvr>
                                      <p:to>
                                        <p:strVal val="visible"/>
                                      </p:to>
                                    </p:set>
                                    <p:animEffect transition="in" filter="fade">
                                      <p:cBhvr>
                                        <p:cTn id="12" dur="500"/>
                                        <p:tgtEl>
                                          <p:spTgt spid="4">
                                            <p:graphicEl>
                                              <a:dgm id="{A011585A-F1F1-4CC2-8B71-0D2A7FADBE9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4C4F9B1-22AE-4D65-8D2D-F6596C3F66ED}"/>
                                            </p:graphicEl>
                                          </p:spTgt>
                                        </p:tgtEl>
                                        <p:attrNameLst>
                                          <p:attrName>style.visibility</p:attrName>
                                        </p:attrNameLst>
                                      </p:cBhvr>
                                      <p:to>
                                        <p:strVal val="visible"/>
                                      </p:to>
                                    </p:set>
                                    <p:animEffect transition="in" filter="fade">
                                      <p:cBhvr>
                                        <p:cTn id="15" dur="500"/>
                                        <p:tgtEl>
                                          <p:spTgt spid="4">
                                            <p:graphicEl>
                                              <a:dgm id="{A4C4F9B1-22AE-4D65-8D2D-F6596C3F66E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93CDCAF-5D69-4968-925D-9722FE7815E1}"/>
                                            </p:graphicEl>
                                          </p:spTgt>
                                        </p:tgtEl>
                                        <p:attrNameLst>
                                          <p:attrName>style.visibility</p:attrName>
                                        </p:attrNameLst>
                                      </p:cBhvr>
                                      <p:to>
                                        <p:strVal val="visible"/>
                                      </p:to>
                                    </p:set>
                                    <p:animEffect transition="in" filter="fade">
                                      <p:cBhvr>
                                        <p:cTn id="20" dur="500"/>
                                        <p:tgtEl>
                                          <p:spTgt spid="4">
                                            <p:graphicEl>
                                              <a:dgm id="{593CDCAF-5D69-4968-925D-9722FE7815E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79DE239-62C0-48C8-807A-218C54707924}"/>
                                            </p:graphicEl>
                                          </p:spTgt>
                                        </p:tgtEl>
                                        <p:attrNameLst>
                                          <p:attrName>style.visibility</p:attrName>
                                        </p:attrNameLst>
                                      </p:cBhvr>
                                      <p:to>
                                        <p:strVal val="visible"/>
                                      </p:to>
                                    </p:set>
                                    <p:animEffect transition="in" filter="fade">
                                      <p:cBhvr>
                                        <p:cTn id="23" dur="500"/>
                                        <p:tgtEl>
                                          <p:spTgt spid="4">
                                            <p:graphicEl>
                                              <a:dgm id="{579DE239-62C0-48C8-807A-218C547079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E71B-45F1-4441-924D-6807FB6E3EA2}"/>
              </a:ext>
            </a:extLst>
          </p:cNvPr>
          <p:cNvSpPr>
            <a:spLocks noGrp="1"/>
          </p:cNvSpPr>
          <p:nvPr>
            <p:ph type="title"/>
          </p:nvPr>
        </p:nvSpPr>
        <p:spPr/>
        <p:txBody>
          <a:bodyPr/>
          <a:lstStyle/>
          <a:p>
            <a:r>
              <a:rPr lang="en-US">
                <a:latin typeface="Arial"/>
                <a:cs typeface="Arial"/>
              </a:rPr>
              <a:t>The CCC Counseling Department  Approach to GE Selection</a:t>
            </a:r>
            <a:endParaRPr lang="en-US"/>
          </a:p>
        </p:txBody>
      </p:sp>
      <p:graphicFrame>
        <p:nvGraphicFramePr>
          <p:cNvPr id="4" name="Diagram 4">
            <a:extLst>
              <a:ext uri="{FF2B5EF4-FFF2-40B4-BE49-F238E27FC236}">
                <a16:creationId xmlns:a16="http://schemas.microsoft.com/office/drawing/2014/main" id="{16665B61-3B4B-49B8-9C88-A59880804DA4}"/>
              </a:ext>
            </a:extLst>
          </p:cNvPr>
          <p:cNvGraphicFramePr/>
          <p:nvPr>
            <p:extLst>
              <p:ext uri="{D42A27DB-BD31-4B8C-83A1-F6EECF244321}">
                <p14:modId xmlns:p14="http://schemas.microsoft.com/office/powerpoint/2010/main" val="3532734935"/>
              </p:ext>
            </p:extLst>
          </p:nvPr>
        </p:nvGraphicFramePr>
        <p:xfrm>
          <a:off x="833887" y="1831592"/>
          <a:ext cx="10524224" cy="4160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767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94DD-DB6F-4B85-A315-DE997E921CDF}"/>
              </a:ext>
            </a:extLst>
          </p:cNvPr>
          <p:cNvSpPr>
            <a:spLocks noGrp="1"/>
          </p:cNvSpPr>
          <p:nvPr>
            <p:ph type="title"/>
          </p:nvPr>
        </p:nvSpPr>
        <p:spPr>
          <a:solidFill>
            <a:srgbClr val="823486"/>
          </a:solidFill>
        </p:spPr>
        <p:txBody>
          <a:bodyPr/>
          <a:lstStyle/>
          <a:p>
            <a:r>
              <a:rPr lang="en-US">
                <a:latin typeface="Arial"/>
                <a:cs typeface="Arial"/>
              </a:rPr>
              <a:t>Rubric: GE Criteria (DRAFT)</a:t>
            </a:r>
            <a:endParaRPr lang="en-US"/>
          </a:p>
        </p:txBody>
      </p:sp>
      <p:graphicFrame>
        <p:nvGraphicFramePr>
          <p:cNvPr id="5" name="Content Placeholder 4">
            <a:extLst>
              <a:ext uri="{FF2B5EF4-FFF2-40B4-BE49-F238E27FC236}">
                <a16:creationId xmlns:a16="http://schemas.microsoft.com/office/drawing/2014/main" id="{EE093EDE-D19E-404D-B96E-B1A842985C0A}"/>
              </a:ext>
            </a:extLst>
          </p:cNvPr>
          <p:cNvGraphicFramePr>
            <a:graphicFrameLocks noGrp="1"/>
          </p:cNvGraphicFramePr>
          <p:nvPr>
            <p:ph idx="1"/>
            <p:extLst>
              <p:ext uri="{D42A27DB-BD31-4B8C-83A1-F6EECF244321}">
                <p14:modId xmlns:p14="http://schemas.microsoft.com/office/powerpoint/2010/main" val="27478566"/>
              </p:ext>
            </p:extLst>
          </p:nvPr>
        </p:nvGraphicFramePr>
        <p:xfrm>
          <a:off x="838200" y="1780802"/>
          <a:ext cx="10569041" cy="4224709"/>
        </p:xfrm>
        <a:graphic>
          <a:graphicData uri="http://schemas.openxmlformats.org/drawingml/2006/table">
            <a:tbl>
              <a:tblPr firstRow="1" firstCol="1" bandRow="1">
                <a:tableStyleId>{5C22544A-7EE6-4342-B048-85BDC9FD1C3A}</a:tableStyleId>
              </a:tblPr>
              <a:tblGrid>
                <a:gridCol w="919777">
                  <a:extLst>
                    <a:ext uri="{9D8B030D-6E8A-4147-A177-3AD203B41FA5}">
                      <a16:colId xmlns:a16="http://schemas.microsoft.com/office/drawing/2014/main" val="568926852"/>
                    </a:ext>
                  </a:extLst>
                </a:gridCol>
                <a:gridCol w="992393">
                  <a:extLst>
                    <a:ext uri="{9D8B030D-6E8A-4147-A177-3AD203B41FA5}">
                      <a16:colId xmlns:a16="http://schemas.microsoft.com/office/drawing/2014/main" val="2349052204"/>
                    </a:ext>
                  </a:extLst>
                </a:gridCol>
                <a:gridCol w="859267">
                  <a:extLst>
                    <a:ext uri="{9D8B030D-6E8A-4147-A177-3AD203B41FA5}">
                      <a16:colId xmlns:a16="http://schemas.microsoft.com/office/drawing/2014/main" val="2050358400"/>
                    </a:ext>
                  </a:extLst>
                </a:gridCol>
                <a:gridCol w="992393">
                  <a:extLst>
                    <a:ext uri="{9D8B030D-6E8A-4147-A177-3AD203B41FA5}">
                      <a16:colId xmlns:a16="http://schemas.microsoft.com/office/drawing/2014/main" val="1687844440"/>
                    </a:ext>
                  </a:extLst>
                </a:gridCol>
                <a:gridCol w="1319155">
                  <a:extLst>
                    <a:ext uri="{9D8B030D-6E8A-4147-A177-3AD203B41FA5}">
                      <a16:colId xmlns:a16="http://schemas.microsoft.com/office/drawing/2014/main" val="3555407372"/>
                    </a:ext>
                  </a:extLst>
                </a:gridCol>
                <a:gridCol w="919777">
                  <a:extLst>
                    <a:ext uri="{9D8B030D-6E8A-4147-A177-3AD203B41FA5}">
                      <a16:colId xmlns:a16="http://schemas.microsoft.com/office/drawing/2014/main" val="27133678"/>
                    </a:ext>
                  </a:extLst>
                </a:gridCol>
                <a:gridCol w="859267">
                  <a:extLst>
                    <a:ext uri="{9D8B030D-6E8A-4147-A177-3AD203B41FA5}">
                      <a16:colId xmlns:a16="http://schemas.microsoft.com/office/drawing/2014/main" val="3992574301"/>
                    </a:ext>
                  </a:extLst>
                </a:gridCol>
                <a:gridCol w="1052903">
                  <a:extLst>
                    <a:ext uri="{9D8B030D-6E8A-4147-A177-3AD203B41FA5}">
                      <a16:colId xmlns:a16="http://schemas.microsoft.com/office/drawing/2014/main" val="3571444252"/>
                    </a:ext>
                  </a:extLst>
                </a:gridCol>
                <a:gridCol w="1125517">
                  <a:extLst>
                    <a:ext uri="{9D8B030D-6E8A-4147-A177-3AD203B41FA5}">
                      <a16:colId xmlns:a16="http://schemas.microsoft.com/office/drawing/2014/main" val="1249379546"/>
                    </a:ext>
                  </a:extLst>
                </a:gridCol>
                <a:gridCol w="1528592">
                  <a:extLst>
                    <a:ext uri="{9D8B030D-6E8A-4147-A177-3AD203B41FA5}">
                      <a16:colId xmlns:a16="http://schemas.microsoft.com/office/drawing/2014/main" val="3861996377"/>
                    </a:ext>
                  </a:extLst>
                </a:gridCol>
              </a:tblGrid>
              <a:tr h="242484">
                <a:tc gridSpan="10">
                  <a:txBody>
                    <a:bodyPr/>
                    <a:lstStyle/>
                    <a:p>
                      <a:pPr marL="0" marR="0" algn="ctr" rtl="0" eaLnBrk="1" latinLnBrk="0" hangingPunct="1">
                        <a:lnSpc>
                          <a:spcPct val="107000"/>
                        </a:lnSpc>
                        <a:spcBef>
                          <a:spcPts val="0"/>
                        </a:spcBef>
                        <a:spcAft>
                          <a:spcPts val="0"/>
                        </a:spcAft>
                      </a:pPr>
                      <a:r>
                        <a:rPr lang="en-US" sz="1600" kern="1200">
                          <a:effectLst/>
                        </a:rPr>
                        <a:t>DRAFT: General Education Course Selection Rubric</a:t>
                      </a:r>
                      <a:endParaRPr lang="en-US">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2913684"/>
                  </a:ext>
                </a:extLst>
              </a:tr>
              <a:tr h="646625">
                <a:tc gridSpan="2">
                  <a:txBody>
                    <a:bodyPr/>
                    <a:lstStyle/>
                    <a:p>
                      <a:pPr marL="0" marR="0" rtl="0" latinLnBrk="0">
                        <a:lnSpc>
                          <a:spcPct val="107000"/>
                        </a:lnSpc>
                        <a:spcBef>
                          <a:spcPts val="0"/>
                        </a:spcBef>
                        <a:spcAft>
                          <a:spcPts val="0"/>
                        </a:spcAft>
                      </a:pPr>
                      <a:r>
                        <a:rPr lang="en-US" sz="2000" kern="1200">
                          <a:effectLst/>
                        </a:rPr>
                        <a:t>RUBRIC SCALE </a:t>
                      </a:r>
                      <a:endParaRPr lang="en-US">
                        <a:effectLst/>
                      </a:endParaRPr>
                    </a:p>
                  </a:txBody>
                  <a:tcPr marL="0" marR="0" marT="0" marB="0" anchor="ctr"/>
                </a:tc>
                <a:tc hMerge="1">
                  <a:txBody>
                    <a:bodyPr/>
                    <a:lstStyle/>
                    <a:p>
                      <a:endParaRPr lang="en-US"/>
                    </a:p>
                  </a:txBody>
                  <a:tcPr/>
                </a:tc>
                <a:tc gridSpan="8">
                  <a:txBody>
                    <a:bodyPr/>
                    <a:lstStyle/>
                    <a:p>
                      <a:pPr marL="347345" marR="0" indent="-347345" rtl="0" latinLnBrk="0">
                        <a:lnSpc>
                          <a:spcPct val="107000"/>
                        </a:lnSpc>
                        <a:spcBef>
                          <a:spcPts val="0"/>
                        </a:spcBef>
                        <a:spcAft>
                          <a:spcPts val="0"/>
                        </a:spcAft>
                        <a:buClrTx/>
                        <a:buSzPts val="1400"/>
                        <a:buFont typeface="Wingdings" panose="05000000000000000000" pitchFamily="2" charset="2"/>
                        <a:buChar char="ü"/>
                      </a:pPr>
                      <a:r>
                        <a:rPr lang="en-US" sz="1400">
                          <a:effectLst/>
                        </a:rPr>
                        <a:t>Meets Criteria (YES)</a:t>
                      </a:r>
                    </a:p>
                    <a:p>
                      <a:pPr marL="347345" marR="0" indent="-347345" rtl="0" latinLnBrk="0">
                        <a:lnSpc>
                          <a:spcPct val="107000"/>
                        </a:lnSpc>
                        <a:spcBef>
                          <a:spcPts val="0"/>
                        </a:spcBef>
                        <a:spcAft>
                          <a:spcPts val="0"/>
                        </a:spcAft>
                        <a:buFont typeface="Wingdings"/>
                        <a:buChar char="ü"/>
                      </a:pPr>
                      <a:r>
                        <a:rPr lang="en-US" sz="1400">
                          <a:effectLst/>
                        </a:rPr>
                        <a:t>Not Sure (?- Meet with CCC Counselor for clarification)</a:t>
                      </a:r>
                      <a:endParaRPr lang="en-US">
                        <a:effectLst/>
                      </a:endParaRPr>
                    </a:p>
                    <a:p>
                      <a:pPr marL="347345" marR="0" indent="-347345" rtl="0" latinLnBrk="0">
                        <a:lnSpc>
                          <a:spcPct val="107000"/>
                        </a:lnSpc>
                        <a:spcBef>
                          <a:spcPts val="0"/>
                        </a:spcBef>
                        <a:spcAft>
                          <a:spcPts val="0"/>
                        </a:spcAft>
                        <a:buFont typeface="Wingdings"/>
                        <a:buChar char="ü"/>
                      </a:pPr>
                      <a:r>
                        <a:rPr lang="en-US" sz="1400">
                          <a:effectLst/>
                        </a:rPr>
                        <a:t>Does Not Meet Criteria (NO)</a:t>
                      </a:r>
                      <a:endParaRPr lang="en-US">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6428883"/>
                  </a:ext>
                </a:extLst>
              </a:tr>
              <a:tr h="242484">
                <a:tc gridSpan="10">
                  <a:txBody>
                    <a:bodyPr/>
                    <a:lstStyle/>
                    <a:p>
                      <a:pPr marL="0" marR="0" algn="ctr" rtl="0" eaLnBrk="1" latinLnBrk="0" hangingPunct="1">
                        <a:lnSpc>
                          <a:spcPct val="107000"/>
                        </a:lnSpc>
                        <a:spcBef>
                          <a:spcPts val="0"/>
                        </a:spcBef>
                        <a:spcAft>
                          <a:spcPts val="0"/>
                        </a:spcAft>
                      </a:pPr>
                      <a:r>
                        <a:rPr lang="en-US" sz="1600" kern="1200">
                          <a:effectLst/>
                        </a:rPr>
                        <a:t>GE CRITERIA</a:t>
                      </a:r>
                      <a:endParaRPr lang="en-US">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7412898"/>
                  </a:ext>
                </a:extLst>
              </a:tr>
              <a:tr h="1293249">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Student-Centered Interest, Focus, Needs</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Career Related Skills</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Career Related Content/ Topics</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Associate Degree GE Requirement</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CSU GE Require-</a:t>
                      </a:r>
                      <a:r>
                        <a:rPr lang="en-US" sz="1400" err="1">
                          <a:effectLst/>
                        </a:rPr>
                        <a:t>ment</a:t>
                      </a:r>
                      <a:endParaRPr lang="en-US" err="1">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IGETC GE Require-</a:t>
                      </a:r>
                      <a:r>
                        <a:rPr lang="en-US" sz="1400" err="1">
                          <a:effectLst/>
                        </a:rPr>
                        <a:t>ment</a:t>
                      </a:r>
                      <a:endParaRPr lang="en-US" err="1">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Flexibility for multiple majors</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Flexibility for major prep at multiple transfer campuses</a:t>
                      </a:r>
                      <a:endParaRPr lang="en-US">
                        <a:effectLst/>
                      </a:endParaRPr>
                    </a:p>
                  </a:txBody>
                  <a:tcPr marL="0" marR="0" marT="0" marB="0" anchor="ctr"/>
                </a:tc>
                <a:tc>
                  <a:txBody>
                    <a:bodyPr/>
                    <a:lstStyle/>
                    <a:p>
                      <a:pPr marL="0" marR="0" rtl="0" latinLnBrk="0">
                        <a:lnSpc>
                          <a:spcPct val="107000"/>
                        </a:lnSpc>
                        <a:spcBef>
                          <a:spcPts val="0"/>
                        </a:spcBef>
                        <a:spcAft>
                          <a:spcPts val="0"/>
                        </a:spcAft>
                      </a:pPr>
                      <a:r>
                        <a:rPr lang="en-US" sz="1400">
                          <a:effectLst/>
                        </a:rPr>
                        <a:t>Statewide Policies </a:t>
                      </a:r>
                      <a:endParaRPr lang="en-US">
                        <a:effectLst/>
                      </a:endParaRPr>
                    </a:p>
                    <a:p>
                      <a:pPr marL="0" marR="0" rtl="0" latinLnBrk="0">
                        <a:lnSpc>
                          <a:spcPct val="107000"/>
                        </a:lnSpc>
                        <a:spcBef>
                          <a:spcPts val="0"/>
                        </a:spcBef>
                        <a:spcAft>
                          <a:spcPts val="0"/>
                        </a:spcAft>
                      </a:pPr>
                      <a:r>
                        <a:rPr lang="en-US" sz="1400">
                          <a:effectLst/>
                        </a:rPr>
                        <a:t>Example: CSU Group 1 and 2 Graduation Requirement</a:t>
                      </a:r>
                      <a:endParaRPr lang="en-US">
                        <a:effectLst/>
                      </a:endParaRPr>
                    </a:p>
                  </a:txBody>
                  <a:tcPr marL="0" marR="0" marT="0" marB="0" anchor="ctr"/>
                </a:tc>
                <a:extLst>
                  <a:ext uri="{0D108BD9-81ED-4DB2-BD59-A6C34878D82A}">
                    <a16:rowId xmlns:a16="http://schemas.microsoft.com/office/drawing/2014/main" val="1523006598"/>
                  </a:ext>
                </a:extLst>
              </a:tr>
              <a:tr h="889109">
                <a:tc>
                  <a:txBody>
                    <a:bodyPr/>
                    <a:lstStyle/>
                    <a:p>
                      <a:pPr marL="0" marR="0" rtl="0" latinLnBrk="0">
                        <a:lnSpc>
                          <a:spcPct val="107000"/>
                        </a:lnSpc>
                        <a:spcBef>
                          <a:spcPts val="0"/>
                        </a:spcBef>
                        <a:spcAft>
                          <a:spcPts val="0"/>
                        </a:spcAft>
                      </a:pPr>
                      <a:r>
                        <a:rPr lang="en-US" sz="1400" kern="1200">
                          <a:effectLst/>
                        </a:rPr>
                        <a:t>GE COURSE:</a:t>
                      </a:r>
                      <a:endParaRPr lang="en-US">
                        <a:effectLst/>
                      </a:endParaRPr>
                    </a:p>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extLst>
                  <a:ext uri="{0D108BD9-81ED-4DB2-BD59-A6C34878D82A}">
                    <a16:rowId xmlns:a16="http://schemas.microsoft.com/office/drawing/2014/main" val="562990084"/>
                  </a:ext>
                </a:extLst>
              </a:tr>
              <a:tr h="889109">
                <a:tc>
                  <a:txBody>
                    <a:bodyPr/>
                    <a:lstStyle/>
                    <a:p>
                      <a:pPr marL="0" marR="0" rtl="0" latinLnBrk="0">
                        <a:lnSpc>
                          <a:spcPct val="107000"/>
                        </a:lnSpc>
                        <a:spcBef>
                          <a:spcPts val="0"/>
                        </a:spcBef>
                        <a:spcAft>
                          <a:spcPts val="0"/>
                        </a:spcAft>
                      </a:pPr>
                      <a:r>
                        <a:rPr lang="en-US" sz="1400" kern="1200">
                          <a:effectLst/>
                        </a:rPr>
                        <a:t>GE COURSE:</a:t>
                      </a:r>
                      <a:endParaRPr lang="en-US">
                        <a:effectLst/>
                      </a:endParaRPr>
                    </a:p>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tc>
                  <a:txBody>
                    <a:bodyPr/>
                    <a:lstStyle/>
                    <a:p>
                      <a:pPr marL="0" marR="0" rtl="0" latinLnBrk="0">
                        <a:lnSpc>
                          <a:spcPct val="107000"/>
                        </a:lnSpc>
                        <a:spcBef>
                          <a:spcPts val="0"/>
                        </a:spcBef>
                        <a:spcAft>
                          <a:spcPts val="0"/>
                        </a:spcAft>
                      </a:pPr>
                      <a:endParaRPr lang="en-US">
                        <a:effectLst/>
                      </a:endParaRPr>
                    </a:p>
                  </a:txBody>
                  <a:tcPr marL="0" marR="0" marT="0" marB="0" anchor="ctr"/>
                </a:tc>
                <a:extLst>
                  <a:ext uri="{0D108BD9-81ED-4DB2-BD59-A6C34878D82A}">
                    <a16:rowId xmlns:a16="http://schemas.microsoft.com/office/drawing/2014/main" val="1547091566"/>
                  </a:ext>
                </a:extLst>
              </a:tr>
            </a:tbl>
          </a:graphicData>
        </a:graphic>
      </p:graphicFrame>
    </p:spTree>
    <p:extLst>
      <p:ext uri="{BB962C8B-B14F-4D97-AF65-F5344CB8AC3E}">
        <p14:creationId xmlns:p14="http://schemas.microsoft.com/office/powerpoint/2010/main" val="50988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AAF0-8A39-4088-989F-0A9BD029480B}"/>
              </a:ext>
            </a:extLst>
          </p:cNvPr>
          <p:cNvSpPr>
            <a:spLocks noGrp="1"/>
          </p:cNvSpPr>
          <p:nvPr>
            <p:ph type="title"/>
          </p:nvPr>
        </p:nvSpPr>
        <p:spPr/>
        <p:txBody>
          <a:bodyPr/>
          <a:lstStyle/>
          <a:p>
            <a:r>
              <a:rPr lang="en-US">
                <a:latin typeface="Arial"/>
                <a:cs typeface="Arial"/>
              </a:rPr>
              <a:t>Let's Help a Student!</a:t>
            </a:r>
            <a:br>
              <a:rPr lang="en-US">
                <a:latin typeface="Arial"/>
                <a:cs typeface="Arial"/>
              </a:rPr>
            </a:br>
            <a:r>
              <a:rPr lang="en-US">
                <a:latin typeface="Arial"/>
                <a:cs typeface="Arial"/>
              </a:rPr>
              <a:t>The language of college to career</a:t>
            </a:r>
            <a:endParaRPr lang="en-US"/>
          </a:p>
        </p:txBody>
      </p:sp>
      <p:sp>
        <p:nvSpPr>
          <p:cNvPr id="3" name="Content Placeholder 2">
            <a:extLst>
              <a:ext uri="{FF2B5EF4-FFF2-40B4-BE49-F238E27FC236}">
                <a16:creationId xmlns:a16="http://schemas.microsoft.com/office/drawing/2014/main" id="{C4585BD2-0700-42BA-8248-732131736DC7}"/>
              </a:ext>
            </a:extLst>
          </p:cNvPr>
          <p:cNvSpPr>
            <a:spLocks noGrp="1"/>
          </p:cNvSpPr>
          <p:nvPr>
            <p:ph idx="1"/>
          </p:nvPr>
        </p:nvSpPr>
        <p:spPr>
          <a:xfrm>
            <a:off x="838200" y="2196329"/>
            <a:ext cx="4285736" cy="3136256"/>
          </a:xfrm>
        </p:spPr>
        <p:txBody>
          <a:bodyPr vert="horz" lIns="91440" tIns="45720" rIns="91440" bIns="45720" rtlCol="0" anchor="t">
            <a:normAutofit/>
          </a:bodyPr>
          <a:lstStyle/>
          <a:p>
            <a:r>
              <a:rPr lang="en-US">
                <a:latin typeface="Arial"/>
                <a:cs typeface="Arial"/>
              </a:rPr>
              <a:t>Business Administration student preparing a resume</a:t>
            </a:r>
          </a:p>
          <a:p>
            <a:r>
              <a:rPr lang="en-US">
                <a:latin typeface="Arial"/>
                <a:cs typeface="Arial"/>
              </a:rPr>
              <a:t>Manager position at Macy's</a:t>
            </a:r>
            <a:endParaRPr lang="en-US"/>
          </a:p>
          <a:p>
            <a:endParaRPr lang="en-US"/>
          </a:p>
        </p:txBody>
      </p:sp>
      <p:pic>
        <p:nvPicPr>
          <p:cNvPr id="4" name="Picture 4" descr="Graphical user interface, text&#10;&#10;Description automatically generated">
            <a:extLst>
              <a:ext uri="{FF2B5EF4-FFF2-40B4-BE49-F238E27FC236}">
                <a16:creationId xmlns:a16="http://schemas.microsoft.com/office/drawing/2014/main" id="{716DD130-B325-4F0F-918C-283E01639E43}"/>
              </a:ext>
            </a:extLst>
          </p:cNvPr>
          <p:cNvPicPr>
            <a:picLocks noChangeAspect="1"/>
          </p:cNvPicPr>
          <p:nvPr/>
        </p:nvPicPr>
        <p:blipFill rotWithShape="1">
          <a:blip r:embed="rId2"/>
          <a:srcRect l="11987" t="24316" r="27744" b="20263"/>
          <a:stretch/>
        </p:blipFill>
        <p:spPr>
          <a:xfrm>
            <a:off x="5313219" y="1843092"/>
            <a:ext cx="6042877" cy="4200957"/>
          </a:xfrm>
          <a:prstGeom prst="rect">
            <a:avLst/>
          </a:prstGeom>
        </p:spPr>
      </p:pic>
    </p:spTree>
    <p:extLst>
      <p:ext uri="{BB962C8B-B14F-4D97-AF65-F5344CB8AC3E}">
        <p14:creationId xmlns:p14="http://schemas.microsoft.com/office/powerpoint/2010/main" val="1617511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AAF0-8A39-4088-989F-0A9BD029480B}"/>
              </a:ext>
            </a:extLst>
          </p:cNvPr>
          <p:cNvSpPr>
            <a:spLocks noGrp="1"/>
          </p:cNvSpPr>
          <p:nvPr>
            <p:ph type="title"/>
          </p:nvPr>
        </p:nvSpPr>
        <p:spPr/>
        <p:txBody>
          <a:bodyPr/>
          <a:lstStyle/>
          <a:p>
            <a:r>
              <a:rPr lang="en-US">
                <a:latin typeface="Arial"/>
                <a:cs typeface="Arial"/>
              </a:rPr>
              <a:t>Job Posting</a:t>
            </a:r>
            <a:endParaRPr lang="en-US"/>
          </a:p>
        </p:txBody>
      </p:sp>
      <p:sp>
        <p:nvSpPr>
          <p:cNvPr id="3" name="Content Placeholder 2">
            <a:extLst>
              <a:ext uri="{FF2B5EF4-FFF2-40B4-BE49-F238E27FC236}">
                <a16:creationId xmlns:a16="http://schemas.microsoft.com/office/drawing/2014/main" id="{C4585BD2-0700-42BA-8248-732131736DC7}"/>
              </a:ext>
            </a:extLst>
          </p:cNvPr>
          <p:cNvSpPr>
            <a:spLocks noGrp="1"/>
          </p:cNvSpPr>
          <p:nvPr>
            <p:ph idx="1"/>
          </p:nvPr>
        </p:nvSpPr>
        <p:spPr/>
        <p:txBody>
          <a:bodyPr vert="horz" lIns="91440" tIns="45720" rIns="91440" bIns="45720" rtlCol="0" anchor="t">
            <a:normAutofit/>
          </a:bodyPr>
          <a:lstStyle/>
          <a:p>
            <a:pPr>
              <a:spcAft>
                <a:spcPts val="1300"/>
              </a:spcAft>
            </a:pPr>
            <a:r>
              <a:rPr lang="en-US">
                <a:latin typeface="Arial"/>
                <a:cs typeface="Arial"/>
              </a:rPr>
              <a:t>Qualifications and competencies:</a:t>
            </a:r>
            <a:endParaRPr lang="en-US"/>
          </a:p>
          <a:p>
            <a:pPr lvl="1">
              <a:spcAft>
                <a:spcPts val="1300"/>
              </a:spcAft>
            </a:pPr>
            <a:r>
              <a:rPr lang="en-US">
                <a:highlight>
                  <a:srgbClr val="FFFF00"/>
                </a:highlight>
                <a:latin typeface="Arial"/>
                <a:cs typeface="Arial"/>
              </a:rPr>
              <a:t>Effectively communicate</a:t>
            </a:r>
            <a:r>
              <a:rPr lang="en-US">
                <a:latin typeface="Arial"/>
                <a:cs typeface="Arial"/>
              </a:rPr>
              <a:t> and present information in one-on-one and small group situations to customers, and all levels of internal and external business partners.</a:t>
            </a:r>
            <a:endParaRPr lang="en-US">
              <a:cs typeface="Arial"/>
            </a:endParaRPr>
          </a:p>
          <a:p>
            <a:pPr lvl="1">
              <a:spcAft>
                <a:spcPts val="1300"/>
              </a:spcAft>
            </a:pPr>
            <a:r>
              <a:rPr lang="en-US">
                <a:latin typeface="Arial"/>
                <a:cs typeface="Arial"/>
              </a:rPr>
              <a:t>Ability to effectively </a:t>
            </a:r>
            <a:r>
              <a:rPr lang="en-US">
                <a:highlight>
                  <a:srgbClr val="FFFF00"/>
                </a:highlight>
                <a:latin typeface="Arial"/>
                <a:cs typeface="Arial"/>
              </a:rPr>
              <a:t>plan and execute strategies</a:t>
            </a:r>
            <a:r>
              <a:rPr lang="en-US">
                <a:latin typeface="Arial"/>
                <a:cs typeface="Arial"/>
              </a:rPr>
              <a:t>.</a:t>
            </a:r>
            <a:endParaRPr lang="en-US">
              <a:cs typeface="Arial"/>
            </a:endParaRPr>
          </a:p>
          <a:p>
            <a:pPr lvl="1">
              <a:spcAft>
                <a:spcPts val="1300"/>
              </a:spcAft>
            </a:pPr>
            <a:r>
              <a:rPr lang="en-US">
                <a:latin typeface="Arial"/>
                <a:cs typeface="Arial"/>
              </a:rPr>
              <a:t>Ability to monitor and maneuver </a:t>
            </a:r>
            <a:r>
              <a:rPr lang="en-US">
                <a:highlight>
                  <a:srgbClr val="FFFF00"/>
                </a:highlight>
                <a:latin typeface="Arial"/>
                <a:cs typeface="Arial"/>
              </a:rPr>
              <a:t>workflow</a:t>
            </a:r>
            <a:r>
              <a:rPr lang="en-US">
                <a:latin typeface="Arial"/>
                <a:cs typeface="Arial"/>
              </a:rPr>
              <a:t> to achieve priorities.</a:t>
            </a:r>
            <a:endParaRPr lang="en-US">
              <a:cs typeface="Arial"/>
            </a:endParaRPr>
          </a:p>
          <a:p>
            <a:pPr lvl="1">
              <a:spcAft>
                <a:spcPts val="1300"/>
              </a:spcAft>
            </a:pPr>
            <a:r>
              <a:rPr lang="en-US">
                <a:latin typeface="Arial"/>
                <a:cs typeface="Arial"/>
              </a:rPr>
              <a:t>Effective written and verbal skills, ability to </a:t>
            </a:r>
            <a:r>
              <a:rPr lang="en-US">
                <a:highlight>
                  <a:srgbClr val="FFFF00"/>
                </a:highlight>
                <a:latin typeface="Arial"/>
                <a:cs typeface="Arial"/>
              </a:rPr>
              <a:t>interpret instructional</a:t>
            </a:r>
            <a:r>
              <a:rPr lang="en-US">
                <a:latin typeface="Arial"/>
                <a:cs typeface="Arial"/>
              </a:rPr>
              <a:t> </a:t>
            </a:r>
            <a:r>
              <a:rPr lang="en-US">
                <a:highlight>
                  <a:srgbClr val="FFFF00"/>
                </a:highlight>
                <a:latin typeface="Arial"/>
                <a:cs typeface="Arial"/>
              </a:rPr>
              <a:t>documents</a:t>
            </a:r>
            <a:r>
              <a:rPr lang="en-US">
                <a:latin typeface="Arial"/>
                <a:cs typeface="Arial"/>
              </a:rPr>
              <a:t> such as safety rules, operating and maintenance instructions, and procedure manuals.</a:t>
            </a:r>
            <a:endParaRPr lang="en-US">
              <a:cs typeface="Arial"/>
            </a:endParaRPr>
          </a:p>
          <a:p>
            <a:endParaRPr lang="en-US"/>
          </a:p>
          <a:p>
            <a:endParaRPr lang="en-US"/>
          </a:p>
        </p:txBody>
      </p:sp>
    </p:spTree>
    <p:extLst>
      <p:ext uri="{BB962C8B-B14F-4D97-AF65-F5344CB8AC3E}">
        <p14:creationId xmlns:p14="http://schemas.microsoft.com/office/powerpoint/2010/main" val="1533760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4"/>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A6CECB58F85B42A9F36B2763E4C0E0" ma:contentTypeVersion="13" ma:contentTypeDescription="Create a new document." ma:contentTypeScope="" ma:versionID="0f1005b78c3b98df58da62685eff07b7">
  <xsd:schema xmlns:xsd="http://www.w3.org/2001/XMLSchema" xmlns:xs="http://www.w3.org/2001/XMLSchema" xmlns:p="http://schemas.microsoft.com/office/2006/metadata/properties" xmlns:ns3="853141d5-db9d-4ddc-a129-55f1b306d59f" xmlns:ns4="b240442c-b40e-4959-a37d-88488821b5f2" targetNamespace="http://schemas.microsoft.com/office/2006/metadata/properties" ma:root="true" ma:fieldsID="4128a1cbb942cfd58b8a8eb035cc47f6" ns3:_="" ns4:_="">
    <xsd:import namespace="853141d5-db9d-4ddc-a129-55f1b306d59f"/>
    <xsd:import namespace="b240442c-b40e-4959-a37d-88488821b5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141d5-db9d-4ddc-a129-55f1b306d5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40442c-b40e-4959-a37d-88488821b5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54316-917C-479C-86A2-369778B595F2}">
  <ds:schemaRefs>
    <ds:schemaRef ds:uri="853141d5-db9d-4ddc-a129-55f1b306d59f"/>
    <ds:schemaRef ds:uri="b240442c-b40e-4959-a37d-88488821b5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3F9976-F283-4540-ACD7-9703F8E0ABBB}">
  <ds:schemaRefs>
    <ds:schemaRef ds:uri="http://schemas.microsoft.com/sharepoint/v3/contenttype/forms"/>
  </ds:schemaRefs>
</ds:datastoreItem>
</file>

<file path=customXml/itemProps3.xml><?xml version="1.0" encoding="utf-8"?>
<ds:datastoreItem xmlns:ds="http://schemas.openxmlformats.org/officeDocument/2006/customXml" ds:itemID="{91563A55-C6D3-4A67-AF5D-A0FDB673BA88}">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240442c-b40e-4959-a37d-88488821b5f2"/>
    <ds:schemaRef ds:uri="853141d5-db9d-4ddc-a129-55f1b306d5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TotalTime>
  <Words>1567</Words>
  <Application>Microsoft Office PowerPoint</Application>
  <PresentationFormat>Widescreen</PresentationFormat>
  <Paragraphs>440</Paragraphs>
  <Slides>37</Slides>
  <Notes>10</Notes>
  <HiddenSlides>28</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Neutra Display Bold</vt:lpstr>
      <vt:lpstr>Open Sans</vt:lpstr>
      <vt:lpstr>Wingdings</vt:lpstr>
      <vt:lpstr>Office Theme</vt:lpstr>
      <vt:lpstr>Office Theme</vt:lpstr>
      <vt:lpstr>PowerPoint Presentation</vt:lpstr>
      <vt:lpstr>Year In Review</vt:lpstr>
      <vt:lpstr>Our Shared Commitment</vt:lpstr>
      <vt:lpstr> Implementing Our Vision Strategic Plan</vt:lpstr>
      <vt:lpstr>A Student's Journey</vt:lpstr>
      <vt:lpstr>The CCC Counseling Department  Approach to GE Selection</vt:lpstr>
      <vt:lpstr>Rubric: GE Criteria (DRAFT)</vt:lpstr>
      <vt:lpstr>Let's Help a Student! The language of college to career</vt:lpstr>
      <vt:lpstr>Job Posting</vt:lpstr>
      <vt:lpstr>Career Skills</vt:lpstr>
      <vt:lpstr>Resume Statement</vt:lpstr>
      <vt:lpstr>Breakout Rooms</vt:lpstr>
      <vt:lpstr>General Education</vt:lpstr>
      <vt:lpstr>GE Areas</vt:lpstr>
      <vt:lpstr>IGETC Area 3A Courses (Arts)</vt:lpstr>
      <vt:lpstr>Breakout Rooms</vt:lpstr>
      <vt:lpstr>Medical Assistant</vt:lpstr>
      <vt:lpstr>Chef</vt:lpstr>
      <vt:lpstr>Counselor</vt:lpstr>
      <vt:lpstr>Bioinformatics Scientist</vt:lpstr>
      <vt:lpstr>Database Administrator</vt:lpstr>
      <vt:lpstr>Public Relations Specialist</vt:lpstr>
      <vt:lpstr>What Next?</vt:lpstr>
      <vt:lpstr>Break 5  mins</vt:lpstr>
      <vt:lpstr>Program Groupings</vt:lpstr>
      <vt:lpstr>Holland Code</vt:lpstr>
      <vt:lpstr>Holland: </vt:lpstr>
      <vt:lpstr>CCC Programs by Holland Code - </vt:lpstr>
      <vt:lpstr>Survey Says!</vt:lpstr>
      <vt:lpstr>Holland Code</vt:lpstr>
      <vt:lpstr>CCC's "Academic &amp; Career Pathway" Formation</vt:lpstr>
      <vt:lpstr>Contra Costa College Programs by Holland Code</vt:lpstr>
      <vt:lpstr>Health and Wellness</vt:lpstr>
      <vt:lpstr>STEM</vt:lpstr>
      <vt:lpstr>Next Steps</vt:lpstr>
      <vt:lpstr>2021-2022 Goals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Brandy</dc:creator>
  <cp:lastModifiedBy>Brucelas, Jocelyn</cp:lastModifiedBy>
  <cp:revision>155</cp:revision>
  <dcterms:created xsi:type="dcterms:W3CDTF">2017-09-01T21:17:24Z</dcterms:created>
  <dcterms:modified xsi:type="dcterms:W3CDTF">2021-05-13T22:16:14Z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0x01010075A6CECB58F85B42A9F36B2763E4C0E0</vt:lpwstr>
  </property>
</Properties>
</file>